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Helvetica Neue"/>
      <p:regular r:id="rId54"/>
      <p:bold r:id="rId55"/>
      <p:italic r:id="rId56"/>
      <p:boldItalic r:id="rId57"/>
    </p:embeddedFont>
    <p:embeddedFont>
      <p:font typeface="Helvetica Neue Light"/>
      <p:regular r:id="rId58"/>
      <p:bold r:id="rId59"/>
      <p:italic r:id="rId60"/>
      <p:boldItalic r:id="rId61"/>
    </p:embeddedFont>
    <p:embeddedFont>
      <p:font typeface="DM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Sans-regular.fntdata"/><Relationship Id="rId61" Type="http://schemas.openxmlformats.org/officeDocument/2006/relationships/font" Target="fonts/HelveticaNeueLight-boldItalic.fntdata"/><Relationship Id="rId20" Type="http://schemas.openxmlformats.org/officeDocument/2006/relationships/slide" Target="slides/slide14.xml"/><Relationship Id="rId64" Type="http://schemas.openxmlformats.org/officeDocument/2006/relationships/font" Target="fonts/DMSans-italic.fntdata"/><Relationship Id="rId63" Type="http://schemas.openxmlformats.org/officeDocument/2006/relationships/font" Target="fonts/DMSans-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DMSans-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HelveticaNeue-bold.fntdata"/><Relationship Id="rId10" Type="http://schemas.openxmlformats.org/officeDocument/2006/relationships/slide" Target="slides/slide4.xml"/><Relationship Id="rId54" Type="http://schemas.openxmlformats.org/officeDocument/2006/relationships/font" Target="fonts/HelveticaNeue-regular.fntdata"/><Relationship Id="rId13" Type="http://schemas.openxmlformats.org/officeDocument/2006/relationships/slide" Target="slides/slide7.xml"/><Relationship Id="rId57" Type="http://schemas.openxmlformats.org/officeDocument/2006/relationships/font" Target="fonts/HelveticaNeue-boldItalic.fntdata"/><Relationship Id="rId12" Type="http://schemas.openxmlformats.org/officeDocument/2006/relationships/slide" Target="slides/slide6.xml"/><Relationship Id="rId56" Type="http://schemas.openxmlformats.org/officeDocument/2006/relationships/font" Target="fonts/HelveticaNeue-italic.fntdata"/><Relationship Id="rId15" Type="http://schemas.openxmlformats.org/officeDocument/2006/relationships/slide" Target="slides/slide9.xml"/><Relationship Id="rId59" Type="http://schemas.openxmlformats.org/officeDocument/2006/relationships/font" Target="fonts/HelveticaNeueLight-bold.fntdata"/><Relationship Id="rId14" Type="http://schemas.openxmlformats.org/officeDocument/2006/relationships/slide" Target="slides/slide8.xml"/><Relationship Id="rId58" Type="http://schemas.openxmlformats.org/officeDocument/2006/relationships/font" Target="fonts/HelveticaNeue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dd9feaaf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1dd9feaaf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dd9feaafe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dd9feaafe8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dd9feaafe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dd9feaafe8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dd9feaafe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dd9feaafe8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de185fb12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de185fb127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de185fb1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de185fb127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dd9feaafe8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dd9feaafe8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dd9feaafe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dd9feaafe8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de185fb12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de185fb12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689e52c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1689e52c6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dd9feaafe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dd9feaafe8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dd9feaafe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dd9feaafe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dd9feaafe8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dd9feaafe8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Obligatoria siempre.</a:t>
            </a:r>
            <a:r>
              <a:rPr lang="es-419">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dd9feaafe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dd9feaafe8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dd9feaafe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dd9feaafe8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dd9feaafe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dd9feaafe8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dd9feaaf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dd9feaafe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dd9feaafe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dd9feaafe8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dd9feaafe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dd9feaafe8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dd9feaafe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dd9feaafe8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dd9feaafe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dd9feaafe8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dd9feaafe8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dd9feaafe8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dd9feaafe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1dd9feaafe8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dd9feaafe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d9feaafe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de185fb1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de185fb1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dd9feaafe8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dd9feaafe8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dd9feaafe8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dd9feaafe8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dd9feaafe8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dd9feaafe8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de185fb12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de185fb12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dd9feaafe8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dd9feaafe8_1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689e52c6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1689e52c6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dd9feaafe8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dd9feaafe8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dd9feaafe8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1dd9feaafe8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dd9feaaf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1dd9feaafe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Temario del curso</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Se muestra al</a:t>
            </a:r>
            <a:r>
              <a:rPr b="1" lang="es-419">
                <a:solidFill>
                  <a:schemeClr val="dk1"/>
                </a:solidFill>
                <a:latin typeface="DM Sans"/>
                <a:ea typeface="DM Sans"/>
                <a:cs typeface="DM Sans"/>
                <a:sym typeface="DM Sans"/>
              </a:rPr>
              <a:t> inicio</a:t>
            </a:r>
            <a:r>
              <a:rPr lang="es-419">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Tiene un aspecto similar a un </a:t>
            </a:r>
            <a:r>
              <a:rPr b="1" lang="es-419">
                <a:solidFill>
                  <a:schemeClr val="dk1"/>
                </a:solidFill>
                <a:latin typeface="DM Sans"/>
                <a:ea typeface="DM Sans"/>
                <a:cs typeface="DM Sans"/>
                <a:sym typeface="DM Sans"/>
              </a:rPr>
              <a:t>calendario.</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Guía rápida tanto para docentes, como para estudiantes.</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a:t>
            </a:r>
            <a:r>
              <a:rPr b="1" lang="es-419">
                <a:solidFill>
                  <a:schemeClr val="dk1"/>
                </a:solidFill>
                <a:latin typeface="DM Sans"/>
                <a:ea typeface="DM Sans"/>
                <a:cs typeface="DM Sans"/>
                <a:sym typeface="DM Sans"/>
              </a:rPr>
              <a:t>Se colocan los temas de la clase</a:t>
            </a:r>
            <a:r>
              <a:rPr lang="es-419">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dd9feaafe8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dd9feaafe8_0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dd9feaafe8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dd9feaafe8_0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dd9feaafe8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dd9feaafe8_0_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dd9feaafe8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1dd9feaafe8_0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dd9feaafe8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dd9feaafe8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dd9feaafe8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dd9feaafe8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dd9feaafe8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dd9feaafe8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dd9feaafe8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dd9feaafe8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dd9feaafe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dd9feaafe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dd9feaafe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dd9feaafe8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dd9feaafe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dd9feaafe8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a:t>
            </a:r>
            <a:r>
              <a:rPr b="1" lang="es-419">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Sugerencia</a:t>
            </a:r>
            <a:r>
              <a:rPr lang="es-419">
                <a:solidFill>
                  <a:schemeClr val="dk1"/>
                </a:solidFill>
                <a:latin typeface="DM Sans"/>
                <a:ea typeface="DM Sans"/>
                <a:cs typeface="DM Sans"/>
                <a:sym typeface="DM Sans"/>
              </a:rPr>
              <a:t>: </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419">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dd9feaafe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dd9feaafe8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de185fb1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de185fb12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 name="Google Shape;60;p1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7" name="Shape 67"/>
        <p:cNvGrpSpPr/>
        <p:nvPr/>
      </p:nvGrpSpPr>
      <p:grpSpPr>
        <a:xfrm>
          <a:off x="0" y="0"/>
          <a:ext cx="0" cy="0"/>
          <a:chOff x="0" y="0"/>
          <a:chExt cx="0" cy="0"/>
        </a:xfrm>
      </p:grpSpPr>
      <p:pic>
        <p:nvPicPr>
          <p:cNvPr id="68" name="Google Shape;68;p2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84" name="Shape 84"/>
        <p:cNvGrpSpPr/>
        <p:nvPr/>
      </p:nvGrpSpPr>
      <p:grpSpPr>
        <a:xfrm>
          <a:off x="0" y="0"/>
          <a:ext cx="0" cy="0"/>
          <a:chOff x="0" y="0"/>
          <a:chExt cx="0" cy="0"/>
        </a:xfrm>
      </p:grpSpPr>
      <p:pic>
        <p:nvPicPr>
          <p:cNvPr id="85" name="Google Shape;85;p2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3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0" name="Shape 90"/>
        <p:cNvGrpSpPr/>
        <p:nvPr/>
      </p:nvGrpSpPr>
      <p:grpSpPr>
        <a:xfrm>
          <a:off x="0" y="0"/>
          <a:ext cx="0" cy="0"/>
          <a:chOff x="0" y="0"/>
          <a:chExt cx="0" cy="0"/>
        </a:xfrm>
      </p:grpSpPr>
      <p:sp>
        <p:nvSpPr>
          <p:cNvPr id="91" name="Google Shape;91;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2" name="Google Shape;92;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3" name="Google Shape;93;p31"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6" name="Google Shape;96;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97" name="Google Shape;9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 name="Shape 63"/>
        <p:cNvGrpSpPr/>
        <p:nvPr/>
      </p:nvGrpSpPr>
      <p:grpSpPr>
        <a:xfrm>
          <a:off x="0" y="0"/>
          <a:ext cx="0" cy="0"/>
          <a:chOff x="0" y="0"/>
          <a:chExt cx="0" cy="0"/>
        </a:xfrm>
      </p:grpSpPr>
      <p:sp>
        <p:nvSpPr>
          <p:cNvPr id="64" name="Google Shape;6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5" name="Google Shape;6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6" name="Google Shape;6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slide" Target="/ppt/slides/slide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¡Les damos la bienvenida!</a:t>
            </a:r>
            <a:endParaRPr b="1" i="0" sz="4000" u="none" cap="none" strike="noStrike">
              <a:solidFill>
                <a:srgbClr val="EAFF6A"/>
              </a:solidFill>
              <a:latin typeface="DM Sans"/>
              <a:ea typeface="DM Sans"/>
              <a:cs typeface="DM Sans"/>
              <a:sym typeface="DM Sans"/>
            </a:endParaRPr>
          </a:p>
        </p:txBody>
      </p:sp>
      <p:sp>
        <p:nvSpPr>
          <p:cNvPr id="103" name="Google Shape;103;p33"/>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lt1"/>
                </a:solidFill>
                <a:latin typeface="DM Sans"/>
                <a:ea typeface="DM Sans"/>
                <a:cs typeface="DM Sans"/>
                <a:sym typeface="DM Sans"/>
              </a:rPr>
              <a:t>¿Comenzamos?</a:t>
            </a:r>
            <a:endParaRPr b="0" i="0" sz="2000" u="none" cap="none" strike="noStrike">
              <a:solidFill>
                <a:schemeClr val="lt1"/>
              </a:solidFill>
              <a:latin typeface="DM Sans"/>
              <a:ea typeface="DM Sans"/>
              <a:cs typeface="DM Sans"/>
              <a:sym typeface="DM Sans"/>
            </a:endParaRPr>
          </a:p>
        </p:txBody>
      </p:sp>
      <p:pic>
        <p:nvPicPr>
          <p:cNvPr descr="Man Dancing on Apple iOS 12.2" id="104" name="Google Shape;104;p33"/>
          <p:cNvPicPr preferRelativeResize="0"/>
          <p:nvPr/>
        </p:nvPicPr>
        <p:blipFill rotWithShape="1">
          <a:blip r:embed="rId3">
            <a:alphaModFix/>
          </a:blip>
          <a:srcRect b="0" l="0" r="0" t="0"/>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Diseño modular</a:t>
            </a:r>
            <a:endParaRPr b="1" i="0" sz="4000" u="none" cap="none" strike="noStrike">
              <a:solidFill>
                <a:schemeClr val="dk1"/>
              </a:solidFill>
              <a:latin typeface="DM Sans"/>
              <a:ea typeface="DM Sans"/>
              <a:cs typeface="DM Sans"/>
              <a:sym typeface="DM Sans"/>
            </a:endParaRPr>
          </a:p>
        </p:txBody>
      </p:sp>
      <p:sp>
        <p:nvSpPr>
          <p:cNvPr id="197" name="Google Shape;197;p42"/>
          <p:cNvSpPr txBox="1"/>
          <p:nvPr/>
        </p:nvSpPr>
        <p:spPr>
          <a:xfrm>
            <a:off x="457725" y="1754425"/>
            <a:ext cx="4822800" cy="231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Los componentes permiten separar la interfaz de usuario en piezas independientes, reutilizables y pensar en cada pieza de forma aislada.</a:t>
            </a:r>
            <a:endParaRPr sz="1350">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lang="es-419" sz="1350">
                <a:latin typeface="DM Sans"/>
                <a:ea typeface="DM Sans"/>
                <a:cs typeface="DM Sans"/>
                <a:sym typeface="DM Sans"/>
              </a:rPr>
              <a:t>Al desarrollar crearemos componentes para resolver pequeños problemas, que son fáciles de visualizar y comprender. </a:t>
            </a:r>
            <a:endParaRPr sz="1350">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s-419" sz="1350">
                <a:solidFill>
                  <a:schemeClr val="dk1"/>
                </a:solidFill>
                <a:latin typeface="DM Sans"/>
                <a:ea typeface="DM Sans"/>
                <a:cs typeface="DM Sans"/>
                <a:sym typeface="DM Sans"/>
              </a:rPr>
              <a:t>Luego, unos componentes se apoyarán en otros para solucionar problemas mayores y al final la aplicación será un conjunto de componentes trabajando entre sí. </a:t>
            </a:r>
            <a:endParaRPr sz="1350">
              <a:latin typeface="DM Sans"/>
              <a:ea typeface="DM Sans"/>
              <a:cs typeface="DM Sans"/>
              <a:sym typeface="DM Sans"/>
            </a:endParaRPr>
          </a:p>
        </p:txBody>
      </p:sp>
      <p:pic>
        <p:nvPicPr>
          <p:cNvPr id="198" name="Google Shape;198;p42"/>
          <p:cNvPicPr preferRelativeResize="0"/>
          <p:nvPr/>
        </p:nvPicPr>
        <p:blipFill>
          <a:blip r:embed="rId3">
            <a:alphaModFix/>
          </a:blip>
          <a:stretch>
            <a:fillRect/>
          </a:stretch>
        </p:blipFill>
        <p:spPr>
          <a:xfrm>
            <a:off x="5752300" y="1265063"/>
            <a:ext cx="3108275" cy="3108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Ventajas del enfoque</a:t>
            </a:r>
            <a:endParaRPr b="1" i="0" sz="4000" u="none" cap="none" strike="noStrike">
              <a:solidFill>
                <a:schemeClr val="dk1"/>
              </a:solidFill>
              <a:latin typeface="DM Sans"/>
              <a:ea typeface="DM Sans"/>
              <a:cs typeface="DM Sans"/>
              <a:sym typeface="DM Sans"/>
            </a:endParaRPr>
          </a:p>
        </p:txBody>
      </p:sp>
      <p:sp>
        <p:nvSpPr>
          <p:cNvPr id="204" name="Google Shape;204;p43"/>
          <p:cNvSpPr txBox="1"/>
          <p:nvPr/>
        </p:nvSpPr>
        <p:spPr>
          <a:xfrm>
            <a:off x="473350" y="1908175"/>
            <a:ext cx="3834600" cy="1480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Favorece la separación de responsabilidades: cada componente debe tener una única tarea.</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419" sz="1350">
                <a:latin typeface="DM Sans"/>
                <a:ea typeface="DM Sans"/>
                <a:cs typeface="DM Sans"/>
                <a:sym typeface="DM Sans"/>
              </a:rPr>
              <a:t>La aplicación es más fácil de entender. </a:t>
            </a:r>
            <a:endParaRPr sz="1350">
              <a:latin typeface="DM Sans"/>
              <a:ea typeface="DM Sans"/>
              <a:cs typeface="DM Sans"/>
              <a:sym typeface="DM Sans"/>
            </a:endParaRPr>
          </a:p>
          <a:p>
            <a:pPr indent="0" lvl="0" marL="457200" marR="0" rtl="0" algn="l">
              <a:lnSpc>
                <a:spcPct val="100000"/>
              </a:lnSpc>
              <a:spcBef>
                <a:spcPts val="1000"/>
              </a:spcBef>
              <a:spcAft>
                <a:spcPts val="0"/>
              </a:spcAft>
              <a:buNone/>
            </a:pPr>
            <a:r>
              <a:t/>
            </a:r>
            <a:endParaRPr sz="1350">
              <a:latin typeface="DM Sans"/>
              <a:ea typeface="DM Sans"/>
              <a:cs typeface="DM Sans"/>
              <a:sym typeface="DM Sans"/>
            </a:endParaRPr>
          </a:p>
        </p:txBody>
      </p:sp>
      <p:sp>
        <p:nvSpPr>
          <p:cNvPr id="205" name="Google Shape;205;p43"/>
          <p:cNvSpPr txBox="1"/>
          <p:nvPr/>
        </p:nvSpPr>
        <p:spPr>
          <a:xfrm>
            <a:off x="4527575" y="1908175"/>
            <a:ext cx="3834600" cy="1272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Mejora el rendimiento de la aplicación.</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419" sz="1350">
                <a:latin typeface="DM Sans"/>
                <a:ea typeface="DM Sans"/>
                <a:cs typeface="DM Sans"/>
                <a:sym typeface="DM Sans"/>
              </a:rPr>
              <a:t>Se simplifica la tarea de hacer pruebas unitarias.</a:t>
            </a:r>
            <a:endParaRPr sz="1350">
              <a:latin typeface="DM Sans"/>
              <a:ea typeface="DM Sans"/>
              <a:cs typeface="DM Sans"/>
              <a:sym typeface="DM Sans"/>
            </a:endParaRPr>
          </a:p>
          <a:p>
            <a:pPr indent="0" lvl="0" marL="457200" marR="0" rtl="0" algn="l">
              <a:lnSpc>
                <a:spcPct val="100000"/>
              </a:lnSpc>
              <a:spcBef>
                <a:spcPts val="1000"/>
              </a:spcBef>
              <a:spcAft>
                <a:spcPts val="0"/>
              </a:spcAft>
              <a:buNone/>
            </a:pPr>
            <a:r>
              <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Componentes I</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5"/>
          <p:cNvSpPr txBox="1"/>
          <p:nvPr/>
        </p:nvSpPr>
        <p:spPr>
          <a:xfrm>
            <a:off x="473350" y="1755775"/>
            <a:ext cx="4286100" cy="231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Podemos pensar a nuestra aplicación de React como una máquina, por ejemplo, un automóvil. </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Así como un automóvil está compuesto por muchas piezas que trabajan en conjunto para generar un desplazamiento, una aplicación de React está compuesta por muchos componentes que trabajan juntos para crear una experiencia de usuario coherente y funcional.</a:t>
            </a:r>
            <a:endParaRPr sz="1350">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t/>
            </a:r>
            <a:endParaRPr sz="1350">
              <a:latin typeface="DM Sans"/>
              <a:ea typeface="DM Sans"/>
              <a:cs typeface="DM Sans"/>
              <a:sym typeface="DM Sans"/>
            </a:endParaRPr>
          </a:p>
        </p:txBody>
      </p:sp>
      <p:sp>
        <p:nvSpPr>
          <p:cNvPr id="216" name="Google Shape;216;p45"/>
          <p:cNvSpPr txBox="1"/>
          <p:nvPr/>
        </p:nvSpPr>
        <p:spPr>
          <a:xfrm>
            <a:off x="473350" y="9243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latin typeface="DM Sans"/>
                <a:ea typeface="DM Sans"/>
                <a:cs typeface="DM Sans"/>
                <a:sym typeface="DM Sans"/>
              </a:rPr>
              <a:t>Funcionamiento</a:t>
            </a:r>
            <a:endParaRPr b="1" sz="4000">
              <a:solidFill>
                <a:srgbClr val="000000"/>
              </a:solidFill>
              <a:latin typeface="DM Sans"/>
              <a:ea typeface="DM Sans"/>
              <a:cs typeface="DM Sans"/>
              <a:sym typeface="DM Sans"/>
            </a:endParaRPr>
          </a:p>
        </p:txBody>
      </p:sp>
      <p:pic>
        <p:nvPicPr>
          <p:cNvPr id="217" name="Google Shape;217;p45"/>
          <p:cNvPicPr preferRelativeResize="0"/>
          <p:nvPr/>
        </p:nvPicPr>
        <p:blipFill>
          <a:blip r:embed="rId3">
            <a:alphaModFix/>
          </a:blip>
          <a:stretch>
            <a:fillRect/>
          </a:stretch>
        </p:blipFill>
        <p:spPr>
          <a:xfrm>
            <a:off x="5229825" y="1606425"/>
            <a:ext cx="3310099" cy="2482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6"/>
          <p:cNvSpPr txBox="1"/>
          <p:nvPr/>
        </p:nvSpPr>
        <p:spPr>
          <a:xfrm>
            <a:off x="473350" y="1974100"/>
            <a:ext cx="4098600" cy="251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Hoy en día todos los componentes de React se crean a partir de funciones, lo que hace que sea mucho más fácil de escribir el código y entenderlo. </a:t>
            </a:r>
            <a:endParaRPr sz="1350">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lang="es-419" sz="1350">
                <a:latin typeface="DM Sans"/>
                <a:ea typeface="DM Sans"/>
                <a:cs typeface="DM Sans"/>
                <a:sym typeface="DM Sans"/>
              </a:rPr>
              <a:t>Antes aquellos componentes que se encargaban del funcionamiento de la app, se creaban a partir de la clase Components para poder implementar las características de los componentes de React. Lo que hacía más complejo el modelo mental.</a:t>
            </a:r>
            <a:endParaRPr sz="1350">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t/>
            </a:r>
            <a:endParaRPr sz="1350">
              <a:latin typeface="DM Sans"/>
              <a:ea typeface="DM Sans"/>
              <a:cs typeface="DM Sans"/>
              <a:sym typeface="DM Sans"/>
            </a:endParaRPr>
          </a:p>
        </p:txBody>
      </p:sp>
      <p:sp>
        <p:nvSpPr>
          <p:cNvPr id="223" name="Google Shape;223;p46"/>
          <p:cNvSpPr txBox="1"/>
          <p:nvPr/>
        </p:nvSpPr>
        <p:spPr>
          <a:xfrm>
            <a:off x="473350" y="61517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latin typeface="DM Sans"/>
                <a:ea typeface="DM Sans"/>
                <a:cs typeface="DM Sans"/>
                <a:sym typeface="DM Sans"/>
              </a:rPr>
              <a:t>Componentes </a:t>
            </a:r>
            <a:endParaRPr b="1" sz="4000">
              <a:latin typeface="DM Sans"/>
              <a:ea typeface="DM Sans"/>
              <a:cs typeface="DM Sans"/>
              <a:sym typeface="DM Sans"/>
            </a:endParaRPr>
          </a:p>
          <a:p>
            <a:pPr indent="0" lvl="0" marL="0" rtl="0" algn="l">
              <a:lnSpc>
                <a:spcPct val="90000"/>
              </a:lnSpc>
              <a:spcBef>
                <a:spcPts val="0"/>
              </a:spcBef>
              <a:spcAft>
                <a:spcPts val="0"/>
              </a:spcAft>
              <a:buNone/>
            </a:pPr>
            <a:r>
              <a:rPr b="1" lang="es-419" sz="4000">
                <a:latin typeface="DM Sans"/>
                <a:ea typeface="DM Sans"/>
                <a:cs typeface="DM Sans"/>
                <a:sym typeface="DM Sans"/>
              </a:rPr>
              <a:t>basados en funciones</a:t>
            </a:r>
            <a:endParaRPr b="1" sz="4000">
              <a:solidFill>
                <a:srgbClr val="000000"/>
              </a:solidFill>
              <a:latin typeface="DM Sans"/>
              <a:ea typeface="DM Sans"/>
              <a:cs typeface="DM Sans"/>
              <a:sym typeface="DM Sans"/>
            </a:endParaRPr>
          </a:p>
        </p:txBody>
      </p:sp>
      <p:pic>
        <p:nvPicPr>
          <p:cNvPr id="224" name="Google Shape;224;p46"/>
          <p:cNvPicPr preferRelativeResize="0"/>
          <p:nvPr/>
        </p:nvPicPr>
        <p:blipFill>
          <a:blip r:embed="rId3">
            <a:alphaModFix/>
          </a:blip>
          <a:stretch>
            <a:fillRect/>
          </a:stretch>
        </p:blipFill>
        <p:spPr>
          <a:xfrm>
            <a:off x="5206950" y="2243138"/>
            <a:ext cx="3600450" cy="126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7"/>
          <p:cNvSpPr txBox="1"/>
          <p:nvPr/>
        </p:nvSpPr>
        <p:spPr>
          <a:xfrm>
            <a:off x="457725" y="994850"/>
            <a:ext cx="5563500" cy="104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3100">
                <a:solidFill>
                  <a:schemeClr val="dk1"/>
                </a:solidFill>
                <a:latin typeface="DM Sans"/>
                <a:ea typeface="DM Sans"/>
                <a:cs typeface="DM Sans"/>
                <a:sym typeface="DM Sans"/>
              </a:rPr>
              <a:t>Características principales de los componentes</a:t>
            </a:r>
            <a:endParaRPr b="1" sz="3100">
              <a:solidFill>
                <a:schemeClr val="dk1"/>
              </a:solidFill>
              <a:latin typeface="DM Sans"/>
              <a:ea typeface="DM Sans"/>
              <a:cs typeface="DM Sans"/>
              <a:sym typeface="DM Sans"/>
            </a:endParaRPr>
          </a:p>
        </p:txBody>
      </p:sp>
      <p:sp>
        <p:nvSpPr>
          <p:cNvPr id="230" name="Google Shape;230;p47"/>
          <p:cNvSpPr txBox="1"/>
          <p:nvPr/>
        </p:nvSpPr>
        <p:spPr>
          <a:xfrm>
            <a:off x="457725" y="2195275"/>
            <a:ext cx="5289300" cy="1972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Pueden recibir propiedades (props).</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Tienen la capacidad de hacer render de un único elemento. Aunque este elemento puede tener muchos elementos dentro.</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Pueden tener estados.</a:t>
            </a:r>
            <a:endParaRPr sz="1350">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4000"/>
              <a:buFont typeface="Arial"/>
              <a:buNone/>
            </a:pPr>
            <a:r>
              <a:rPr b="1" lang="es-419" sz="4000">
                <a:solidFill>
                  <a:schemeClr val="dk1"/>
                </a:solidFill>
                <a:latin typeface="DM Sans"/>
                <a:ea typeface="DM Sans"/>
                <a:cs typeface="DM Sans"/>
                <a:sym typeface="DM Sans"/>
              </a:rPr>
              <a:t>Propiedades/Props</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9"/>
          <p:cNvSpPr txBox="1"/>
          <p:nvPr/>
        </p:nvSpPr>
        <p:spPr>
          <a:xfrm>
            <a:off x="473350" y="1908175"/>
            <a:ext cx="4697700" cy="243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Las props en React se utilizan para pasar datos de un componente padre a un componente hijo, manteniendo el flujo unidireccional de los datos. </a:t>
            </a:r>
            <a:endParaRPr sz="1350">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lang="es-419" sz="1350">
                <a:latin typeface="DM Sans"/>
                <a:ea typeface="DM Sans"/>
                <a:cs typeface="DM Sans"/>
                <a:sym typeface="DM Sans"/>
              </a:rPr>
              <a:t>Las props son objetos que contienen datos específicos que un componente necesita para renderizarse correctamente. </a:t>
            </a:r>
            <a:endParaRPr sz="1350">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rPr lang="es-419" sz="1350">
                <a:latin typeface="DM Sans"/>
                <a:ea typeface="DM Sans"/>
                <a:cs typeface="DM Sans"/>
                <a:sym typeface="DM Sans"/>
              </a:rPr>
              <a:t>Esto permite la reutilización de componentes en diferentes partes de la aplicación con diferentes datos.</a:t>
            </a:r>
            <a:endParaRPr sz="1350">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t/>
            </a:r>
            <a:endParaRPr sz="1350">
              <a:latin typeface="DM Sans"/>
              <a:ea typeface="DM Sans"/>
              <a:cs typeface="DM Sans"/>
              <a:sym typeface="DM Sans"/>
            </a:endParaRPr>
          </a:p>
        </p:txBody>
      </p:sp>
      <p:sp>
        <p:nvSpPr>
          <p:cNvPr id="241" name="Google Shape;241;p49"/>
          <p:cNvSpPr txBox="1"/>
          <p:nvPr/>
        </p:nvSpPr>
        <p:spPr>
          <a:xfrm>
            <a:off x="473350" y="9243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latin typeface="DM Sans"/>
                <a:ea typeface="DM Sans"/>
                <a:cs typeface="DM Sans"/>
                <a:sym typeface="DM Sans"/>
              </a:rPr>
              <a:t>Props en React</a:t>
            </a:r>
            <a:endParaRPr b="1" sz="4000">
              <a:solidFill>
                <a:srgbClr val="000000"/>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0"/>
          <p:cNvSpPr txBox="1"/>
          <p:nvPr/>
        </p:nvSpPr>
        <p:spPr>
          <a:xfrm>
            <a:off x="4779850" y="1358425"/>
            <a:ext cx="3834600" cy="135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S</a:t>
            </a:r>
            <a:r>
              <a:rPr lang="es-419" sz="1350">
                <a:solidFill>
                  <a:schemeClr val="dk1"/>
                </a:solidFill>
                <a:latin typeface="DM Sans"/>
                <a:ea typeface="DM Sans"/>
                <a:cs typeface="DM Sans"/>
                <a:sym typeface="DM Sans"/>
              </a:rPr>
              <a:t>i alguna prop es una función (callback), el componente hijo puede llamarla para provocar efectos secundarios en el componente padre.</a:t>
            </a:r>
            <a:endParaRPr sz="1350">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t/>
            </a:r>
            <a:endParaRPr sz="1350">
              <a:latin typeface="DM Sans"/>
              <a:ea typeface="DM Sans"/>
              <a:cs typeface="DM Sans"/>
              <a:sym typeface="DM Sans"/>
            </a:endParaRPr>
          </a:p>
        </p:txBody>
      </p:sp>
      <p:sp>
        <p:nvSpPr>
          <p:cNvPr id="247" name="Google Shape;247;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latin typeface="DM Sans"/>
                <a:ea typeface="DM Sans"/>
                <a:cs typeface="DM Sans"/>
                <a:sym typeface="DM Sans"/>
              </a:rPr>
              <a:t>Props en React</a:t>
            </a:r>
            <a:endParaRPr b="1" sz="4000">
              <a:solidFill>
                <a:srgbClr val="000000"/>
              </a:solidFill>
              <a:latin typeface="DM Sans"/>
              <a:ea typeface="DM Sans"/>
              <a:cs typeface="DM Sans"/>
              <a:sym typeface="DM Sans"/>
            </a:endParaRPr>
          </a:p>
        </p:txBody>
      </p:sp>
      <p:pic>
        <p:nvPicPr>
          <p:cNvPr id="248" name="Google Shape;248;p50"/>
          <p:cNvPicPr preferRelativeResize="0"/>
          <p:nvPr/>
        </p:nvPicPr>
        <p:blipFill>
          <a:blip r:embed="rId3">
            <a:alphaModFix/>
          </a:blip>
          <a:stretch>
            <a:fillRect/>
          </a:stretch>
        </p:blipFill>
        <p:spPr>
          <a:xfrm>
            <a:off x="473350" y="1621225"/>
            <a:ext cx="4079670" cy="2850125"/>
          </a:xfrm>
          <a:prstGeom prst="rect">
            <a:avLst/>
          </a:prstGeom>
          <a:noFill/>
          <a:ln>
            <a:noFill/>
          </a:ln>
        </p:spPr>
      </p:pic>
      <p:pic>
        <p:nvPicPr>
          <p:cNvPr id="249" name="Google Shape;249;p50"/>
          <p:cNvPicPr preferRelativeResize="0"/>
          <p:nvPr/>
        </p:nvPicPr>
        <p:blipFill>
          <a:blip r:embed="rId4">
            <a:alphaModFix/>
          </a:blip>
          <a:stretch>
            <a:fillRect/>
          </a:stretch>
        </p:blipFill>
        <p:spPr>
          <a:xfrm>
            <a:off x="4814000" y="2571742"/>
            <a:ext cx="3766300" cy="1899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1"/>
          <p:cNvSpPr txBox="1"/>
          <p:nvPr/>
        </p:nvSpPr>
        <p:spPr>
          <a:xfrm>
            <a:off x="473350" y="1738950"/>
            <a:ext cx="3834600" cy="135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Los componentes deben retornar un solo elemento o componente, pero este elemento o componente sí puede tener más de un elemento o componente hijo.</a:t>
            </a:r>
            <a:endParaRPr sz="1350">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t/>
            </a:r>
            <a:endParaRPr sz="1350">
              <a:latin typeface="DM Sans"/>
              <a:ea typeface="DM Sans"/>
              <a:cs typeface="DM Sans"/>
              <a:sym typeface="DM Sans"/>
            </a:endParaRPr>
          </a:p>
        </p:txBody>
      </p:sp>
      <p:sp>
        <p:nvSpPr>
          <p:cNvPr id="255" name="Google Shape;255;p51"/>
          <p:cNvSpPr txBox="1"/>
          <p:nvPr/>
        </p:nvSpPr>
        <p:spPr>
          <a:xfrm>
            <a:off x="4779850" y="1738950"/>
            <a:ext cx="3834600" cy="168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En caso de no necesitar que el elemento padre forme parte del árbol del DOM, se puede utilizar React.Fragment, o lo que es lo mismo utilizar un tag sin tipo &lt;&gt;&lt;/&gt;</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t/>
            </a:r>
            <a:endParaRPr sz="1350">
              <a:latin typeface="DM Sans"/>
              <a:ea typeface="DM Sans"/>
              <a:cs typeface="DM Sans"/>
              <a:sym typeface="DM Sans"/>
            </a:endParaRPr>
          </a:p>
        </p:txBody>
      </p:sp>
      <p:sp>
        <p:nvSpPr>
          <p:cNvPr id="256" name="Google Shape;256;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latin typeface="DM Sans"/>
                <a:ea typeface="DM Sans"/>
                <a:cs typeface="DM Sans"/>
                <a:sym typeface="DM Sans"/>
              </a:rPr>
              <a:t>Render de un único elemento</a:t>
            </a:r>
            <a:endParaRPr b="1" sz="4000">
              <a:latin typeface="DM Sans"/>
              <a:ea typeface="DM Sans"/>
              <a:cs typeface="DM Sans"/>
              <a:sym typeface="DM Sans"/>
            </a:endParaRPr>
          </a:p>
        </p:txBody>
      </p:sp>
      <p:pic>
        <p:nvPicPr>
          <p:cNvPr id="257" name="Google Shape;257;p51"/>
          <p:cNvPicPr preferRelativeResize="0"/>
          <p:nvPr/>
        </p:nvPicPr>
        <p:blipFill>
          <a:blip r:embed="rId3">
            <a:alphaModFix/>
          </a:blip>
          <a:stretch>
            <a:fillRect/>
          </a:stretch>
        </p:blipFill>
        <p:spPr>
          <a:xfrm>
            <a:off x="998898" y="2882575"/>
            <a:ext cx="2783500" cy="1529400"/>
          </a:xfrm>
          <a:prstGeom prst="rect">
            <a:avLst/>
          </a:prstGeom>
          <a:noFill/>
          <a:ln>
            <a:noFill/>
          </a:ln>
        </p:spPr>
      </p:pic>
      <p:pic>
        <p:nvPicPr>
          <p:cNvPr id="258" name="Google Shape;258;p51"/>
          <p:cNvPicPr preferRelativeResize="0"/>
          <p:nvPr/>
        </p:nvPicPr>
        <p:blipFill>
          <a:blip r:embed="rId4">
            <a:alphaModFix/>
          </a:blip>
          <a:stretch>
            <a:fillRect/>
          </a:stretch>
        </p:blipFill>
        <p:spPr>
          <a:xfrm>
            <a:off x="5367546" y="2882575"/>
            <a:ext cx="2929294" cy="152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111" name="Google Shape;111;p3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112" name="Google Shape;112;p3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419"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64" name="Google Shape;264;p5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Estados y Hooks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4"/>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lang="es-419" sz="1350">
                <a:solidFill>
                  <a:schemeClr val="dk1"/>
                </a:solidFill>
                <a:latin typeface="DM Sans"/>
                <a:ea typeface="DM Sans"/>
                <a:cs typeface="DM Sans"/>
                <a:sym typeface="DM Sans"/>
              </a:rPr>
              <a:t>E</a:t>
            </a:r>
            <a:r>
              <a:rPr lang="es-419" sz="1350">
                <a:solidFill>
                  <a:schemeClr val="dk1"/>
                </a:solidFill>
                <a:latin typeface="DM Sans"/>
                <a:ea typeface="DM Sans"/>
                <a:cs typeface="DM Sans"/>
                <a:sym typeface="DM Sans"/>
              </a:rPr>
              <a:t>l concepto más importante hoy en día para entender el funcionamiento de React es el de estados. </a:t>
            </a:r>
            <a:endParaRPr sz="1350">
              <a:latin typeface="DM Sans"/>
              <a:ea typeface="DM Sans"/>
              <a:cs typeface="DM Sans"/>
              <a:sym typeface="DM Sans"/>
            </a:endParaRPr>
          </a:p>
        </p:txBody>
      </p:sp>
      <p:sp>
        <p:nvSpPr>
          <p:cNvPr id="275" name="Google Shape;275;p54"/>
          <p:cNvSpPr txBox="1"/>
          <p:nvPr/>
        </p:nvSpPr>
        <p:spPr>
          <a:xfrm>
            <a:off x="473350" y="27032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chemeClr val="dk1"/>
              </a:buClr>
              <a:buSzPts val="1100"/>
              <a:buFont typeface="Arial"/>
              <a:buNone/>
            </a:pPr>
            <a:r>
              <a:rPr lang="es-419" sz="1350">
                <a:latin typeface="DM Sans"/>
                <a:ea typeface="DM Sans"/>
                <a:cs typeface="DM Sans"/>
                <a:sym typeface="DM Sans"/>
              </a:rPr>
              <a:t>Los estados de un componente en React se utilizan para representar la información que puede cambiar durante la vida útil del componente y afectar su representación en la interfaz de usuario.</a:t>
            </a:r>
            <a:endParaRPr sz="1350">
              <a:latin typeface="DM Sans"/>
              <a:ea typeface="DM Sans"/>
              <a:cs typeface="DM Sans"/>
              <a:sym typeface="DM Sans"/>
            </a:endParaRPr>
          </a:p>
        </p:txBody>
      </p:sp>
      <p:sp>
        <p:nvSpPr>
          <p:cNvPr id="276" name="Google Shape;276;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latin typeface="DM Sans"/>
                <a:ea typeface="DM Sans"/>
                <a:cs typeface="DM Sans"/>
                <a:sym typeface="DM Sans"/>
              </a:rPr>
              <a:t>Estados</a:t>
            </a:r>
            <a:endParaRPr b="1" sz="4000">
              <a:solidFill>
                <a:srgbClr val="000000"/>
              </a:solidFill>
              <a:latin typeface="DM Sans"/>
              <a:ea typeface="DM Sans"/>
              <a:cs typeface="DM Sans"/>
              <a:sym typeface="DM Sans"/>
            </a:endParaRPr>
          </a:p>
        </p:txBody>
      </p:sp>
      <p:pic>
        <p:nvPicPr>
          <p:cNvPr id="277" name="Google Shape;277;p54"/>
          <p:cNvPicPr preferRelativeResize="0"/>
          <p:nvPr/>
        </p:nvPicPr>
        <p:blipFill>
          <a:blip r:embed="rId3">
            <a:alphaModFix/>
          </a:blip>
          <a:stretch>
            <a:fillRect/>
          </a:stretch>
        </p:blipFill>
        <p:spPr>
          <a:xfrm>
            <a:off x="4460350" y="1864050"/>
            <a:ext cx="4154099" cy="19589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5"/>
          <p:cNvSpPr txBox="1"/>
          <p:nvPr/>
        </p:nvSpPr>
        <p:spPr>
          <a:xfrm>
            <a:off x="555000" y="1587025"/>
            <a:ext cx="3834600" cy="298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Todo cambio de estado va inicializar el proceso de render a partir del nodo donde se produjo el cambio de estado y así se generará el nuevo Virtual DOM que luego será reconciliado. </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Los estados son un concepto de React, no de JavaScript, por lo que para implementarlo vamos a necesitar de los Hooks de React. </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Pero… </a:t>
            </a:r>
            <a:r>
              <a:rPr b="1" lang="es-419" sz="1350">
                <a:solidFill>
                  <a:schemeClr val="dk1"/>
                </a:solidFill>
                <a:latin typeface="DM Sans"/>
                <a:ea typeface="DM Sans"/>
                <a:cs typeface="DM Sans"/>
                <a:sym typeface="DM Sans"/>
              </a:rPr>
              <a:t>¿qué son los Hooks?</a:t>
            </a:r>
            <a:endParaRPr b="1" sz="1350">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t/>
            </a:r>
            <a:endParaRPr sz="1350">
              <a:latin typeface="DM Sans"/>
              <a:ea typeface="DM Sans"/>
              <a:cs typeface="DM Sans"/>
              <a:sym typeface="DM Sans"/>
            </a:endParaRPr>
          </a:p>
        </p:txBody>
      </p:sp>
      <p:sp>
        <p:nvSpPr>
          <p:cNvPr id="283" name="Google Shape;283;p5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latin typeface="DM Sans"/>
                <a:ea typeface="DM Sans"/>
                <a:cs typeface="DM Sans"/>
                <a:sym typeface="DM Sans"/>
              </a:rPr>
              <a:t>Estados</a:t>
            </a:r>
            <a:endParaRPr b="1" sz="4000">
              <a:latin typeface="DM Sans"/>
              <a:ea typeface="DM Sans"/>
              <a:cs typeface="DM Sans"/>
              <a:sym typeface="DM Sans"/>
            </a:endParaRPr>
          </a:p>
        </p:txBody>
      </p:sp>
      <p:pic>
        <p:nvPicPr>
          <p:cNvPr id="284" name="Google Shape;284;p55"/>
          <p:cNvPicPr preferRelativeResize="0"/>
          <p:nvPr/>
        </p:nvPicPr>
        <p:blipFill>
          <a:blip r:embed="rId3">
            <a:alphaModFix/>
          </a:blip>
          <a:stretch>
            <a:fillRect/>
          </a:stretch>
        </p:blipFill>
        <p:spPr>
          <a:xfrm>
            <a:off x="4571450" y="1587025"/>
            <a:ext cx="4080551" cy="2793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6"/>
          <p:cNvSpPr txBox="1"/>
          <p:nvPr/>
        </p:nvSpPr>
        <p:spPr>
          <a:xfrm>
            <a:off x="457725" y="7662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Hooks</a:t>
            </a:r>
            <a:endParaRPr b="1" sz="4000">
              <a:solidFill>
                <a:schemeClr val="dk1"/>
              </a:solidFill>
              <a:latin typeface="DM Sans"/>
              <a:ea typeface="DM Sans"/>
              <a:cs typeface="DM Sans"/>
              <a:sym typeface="DM Sans"/>
            </a:endParaRPr>
          </a:p>
        </p:txBody>
      </p:sp>
      <p:sp>
        <p:nvSpPr>
          <p:cNvPr id="290" name="Google Shape;290;p56"/>
          <p:cNvSpPr txBox="1"/>
          <p:nvPr/>
        </p:nvSpPr>
        <p:spPr>
          <a:xfrm>
            <a:off x="457725" y="1602025"/>
            <a:ext cx="4114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Los hooks fueron introducidos en React 16.8 y permiten utilizar las características de React en los componentes funcionales, en lugar de tener que usar la clase Component.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lang="es-419" sz="1350">
                <a:solidFill>
                  <a:schemeClr val="dk1"/>
                </a:solidFill>
                <a:latin typeface="DM Sans"/>
                <a:ea typeface="DM Sans"/>
                <a:cs typeface="DM Sans"/>
                <a:sym typeface="DM Sans"/>
              </a:rPr>
              <a:t>Los hooks son funciones que se pueden usar dentro de los componentes funcionales para agregar funcionalidad adicional de React.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lang="es-419" sz="1350">
                <a:solidFill>
                  <a:schemeClr val="dk1"/>
                </a:solidFill>
                <a:latin typeface="DM Sans"/>
                <a:ea typeface="DM Sans"/>
                <a:cs typeface="DM Sans"/>
                <a:sym typeface="DM Sans"/>
              </a:rPr>
              <a:t>Son varias las funcionalidades, pero una de ellas son los estados, con el hook useState.</a:t>
            </a:r>
            <a:endParaRPr sz="1350">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t/>
            </a:r>
            <a:endParaRPr sz="1350">
              <a:latin typeface="DM Sans"/>
              <a:ea typeface="DM Sans"/>
              <a:cs typeface="DM Sans"/>
              <a:sym typeface="DM Sans"/>
            </a:endParaRPr>
          </a:p>
        </p:txBody>
      </p:sp>
      <p:pic>
        <p:nvPicPr>
          <p:cNvPr id="291" name="Google Shape;291;p56"/>
          <p:cNvPicPr preferRelativeResize="0"/>
          <p:nvPr/>
        </p:nvPicPr>
        <p:blipFill>
          <a:blip r:embed="rId3">
            <a:alphaModFix/>
          </a:blip>
          <a:stretch>
            <a:fillRect/>
          </a:stretch>
        </p:blipFill>
        <p:spPr>
          <a:xfrm>
            <a:off x="5280525" y="1749150"/>
            <a:ext cx="3558676" cy="200175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7"/>
          <p:cNvSpPr txBox="1"/>
          <p:nvPr/>
        </p:nvSpPr>
        <p:spPr>
          <a:xfrm>
            <a:off x="457725" y="7662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Características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de los </a:t>
            </a:r>
            <a:r>
              <a:rPr b="1" lang="es-419" sz="4000">
                <a:solidFill>
                  <a:schemeClr val="dk1"/>
                </a:solidFill>
                <a:latin typeface="DM Sans"/>
                <a:ea typeface="DM Sans"/>
                <a:cs typeface="DM Sans"/>
                <a:sym typeface="DM Sans"/>
              </a:rPr>
              <a:t>Hooks</a:t>
            </a:r>
            <a:endParaRPr b="1" sz="4000">
              <a:solidFill>
                <a:schemeClr val="dk1"/>
              </a:solidFill>
              <a:latin typeface="DM Sans"/>
              <a:ea typeface="DM Sans"/>
              <a:cs typeface="DM Sans"/>
              <a:sym typeface="DM Sans"/>
            </a:endParaRPr>
          </a:p>
        </p:txBody>
      </p:sp>
      <p:sp>
        <p:nvSpPr>
          <p:cNvPr id="297" name="Google Shape;297;p57"/>
          <p:cNvSpPr txBox="1"/>
          <p:nvPr/>
        </p:nvSpPr>
        <p:spPr>
          <a:xfrm>
            <a:off x="457725" y="2031925"/>
            <a:ext cx="5769300" cy="2439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419" sz="1350">
                <a:solidFill>
                  <a:schemeClr val="dk1"/>
                </a:solidFill>
                <a:latin typeface="DM Sans"/>
                <a:ea typeface="DM Sans"/>
                <a:cs typeface="DM Sans"/>
                <a:sym typeface="DM Sans"/>
              </a:rPr>
              <a:t>Comienzan con el prefijo “use” para que React pueda identificarlos y realizar validaciones.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dk1"/>
                </a:solidFill>
                <a:latin typeface="DM Sans"/>
                <a:ea typeface="DM Sans"/>
                <a:cs typeface="DM Sans"/>
                <a:sym typeface="DM Sans"/>
              </a:rPr>
              <a:t>Solamente pueden utilizarse dentro de componentes funcionales. </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dk1"/>
                </a:solidFill>
                <a:latin typeface="DM Sans"/>
                <a:ea typeface="DM Sans"/>
                <a:cs typeface="DM Sans"/>
                <a:sym typeface="DM Sans"/>
              </a:rPr>
              <a:t>Deben ejecutarse siempre, es decir, en cada renderizado y el orden de ejecución debe ser siempre el mismo. No puede estar dentro de if, for, etc. </a:t>
            </a:r>
            <a:endParaRPr sz="1350">
              <a:solidFill>
                <a:schemeClr val="dk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419" sz="1350">
                <a:solidFill>
                  <a:schemeClr val="dk1"/>
                </a:solidFill>
                <a:latin typeface="DM Sans"/>
                <a:ea typeface="DM Sans"/>
                <a:cs typeface="DM Sans"/>
                <a:sym typeface="DM Sans"/>
              </a:rPr>
              <a:t>Deben ejecutarse siempre en el cuerpo de la función del componente, por lo que normalmente se los ejecuta al inicio.</a:t>
            </a:r>
            <a:endParaRPr sz="135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8"/>
          <p:cNvSpPr txBox="1"/>
          <p:nvPr/>
        </p:nvSpPr>
        <p:spPr>
          <a:xfrm>
            <a:off x="457725" y="7662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Hooks</a:t>
            </a:r>
            <a:endParaRPr b="1" sz="4000">
              <a:solidFill>
                <a:schemeClr val="dk1"/>
              </a:solidFill>
              <a:latin typeface="DM Sans"/>
              <a:ea typeface="DM Sans"/>
              <a:cs typeface="DM Sans"/>
              <a:sym typeface="DM Sans"/>
            </a:endParaRPr>
          </a:p>
        </p:txBody>
      </p:sp>
      <p:sp>
        <p:nvSpPr>
          <p:cNvPr id="303" name="Google Shape;303;p58"/>
          <p:cNvSpPr txBox="1"/>
          <p:nvPr/>
        </p:nvSpPr>
        <p:spPr>
          <a:xfrm>
            <a:off x="457725" y="1678225"/>
            <a:ext cx="5426400" cy="251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Spoiler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lang="es-419" sz="1350">
                <a:solidFill>
                  <a:schemeClr val="dk1"/>
                </a:solidFill>
                <a:latin typeface="DM Sans"/>
                <a:ea typeface="DM Sans"/>
                <a:cs typeface="DM Sans"/>
                <a:sym typeface="DM Sans"/>
              </a:rPr>
              <a:t>Cualquier función que se declare con el prefijo “use”, React la tratará como un hook realizando las validaciones correspondientes y llamará a otros hooks dentro de esta </a:t>
            </a:r>
            <a:r>
              <a:rPr lang="es-419" sz="1350">
                <a:solidFill>
                  <a:schemeClr val="dk1"/>
                </a:solidFill>
                <a:latin typeface="DM Sans"/>
                <a:ea typeface="DM Sans"/>
                <a:cs typeface="DM Sans"/>
                <a:sym typeface="DM Sans"/>
              </a:rPr>
              <a:t>función</a:t>
            </a:r>
            <a:r>
              <a:rPr lang="es-419" sz="1350">
                <a:solidFill>
                  <a:schemeClr val="dk1"/>
                </a:solidFill>
                <a:latin typeface="DM Sans"/>
                <a:ea typeface="DM Sans"/>
                <a:cs typeface="DM Sans"/>
                <a:sym typeface="DM Sans"/>
              </a:rPr>
              <a:t> sin ser esta un componente, ya que si este hook padre cumple las validaciones y, dentro de él, los hooks cumplen los requisitos correspondientes, pasarán todas las validaciones y podrá ejecutarse sin problemas. </a:t>
            </a:r>
            <a:endParaRPr sz="1350">
              <a:solidFill>
                <a:schemeClr val="dk1"/>
              </a:solidFill>
              <a:latin typeface="DM Sans"/>
              <a:ea typeface="DM Sans"/>
              <a:cs typeface="DM Sans"/>
              <a:sym typeface="DM Sans"/>
            </a:endParaRPr>
          </a:p>
          <a:p>
            <a:pPr indent="0" lvl="0" marL="0" rtl="0" algn="l">
              <a:spcBef>
                <a:spcPts val="1000"/>
              </a:spcBef>
              <a:spcAft>
                <a:spcPts val="1000"/>
              </a:spcAft>
              <a:buNone/>
            </a:pPr>
            <a:r>
              <a:rPr lang="es-419" sz="1350">
                <a:solidFill>
                  <a:schemeClr val="dk1"/>
                </a:solidFill>
                <a:latin typeface="DM Sans"/>
                <a:ea typeface="DM Sans"/>
                <a:cs typeface="DM Sans"/>
                <a:sym typeface="DM Sans"/>
              </a:rPr>
              <a:t>A estos hooks declarados por el desarrollador para encapsular una lógica de componente específica se les llama </a:t>
            </a:r>
            <a:r>
              <a:rPr b="1" lang="es-419" sz="1350">
                <a:solidFill>
                  <a:schemeClr val="dk1"/>
                </a:solidFill>
                <a:latin typeface="DM Sans"/>
                <a:ea typeface="DM Sans"/>
                <a:cs typeface="DM Sans"/>
                <a:sym typeface="DM Sans"/>
              </a:rPr>
              <a:t>custom hooks</a:t>
            </a:r>
            <a:r>
              <a:rPr lang="es-419" sz="1350">
                <a:solidFill>
                  <a:schemeClr val="dk1"/>
                </a:solidFill>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9"/>
          <p:cNvSpPr txBox="1"/>
          <p:nvPr/>
        </p:nvSpPr>
        <p:spPr>
          <a:xfrm>
            <a:off x="457725" y="7662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useState</a:t>
            </a:r>
            <a:endParaRPr b="1" sz="4000">
              <a:solidFill>
                <a:schemeClr val="dk1"/>
              </a:solidFill>
              <a:latin typeface="DM Sans"/>
              <a:ea typeface="DM Sans"/>
              <a:cs typeface="DM Sans"/>
              <a:sym typeface="DM Sans"/>
            </a:endParaRPr>
          </a:p>
        </p:txBody>
      </p:sp>
      <p:sp>
        <p:nvSpPr>
          <p:cNvPr id="309" name="Google Shape;309;p59"/>
          <p:cNvSpPr txBox="1"/>
          <p:nvPr/>
        </p:nvSpPr>
        <p:spPr>
          <a:xfrm>
            <a:off x="457725" y="1525825"/>
            <a:ext cx="4545900" cy="319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useState es un hook de React que permite a los componentes funcionales tener estado.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es-419" sz="1350">
                <a:solidFill>
                  <a:schemeClr val="dk1"/>
                </a:solidFill>
                <a:latin typeface="DM Sans"/>
                <a:ea typeface="DM Sans"/>
                <a:cs typeface="DM Sans"/>
                <a:sym typeface="DM Sans"/>
              </a:rPr>
              <a:t>La ejecución de la función Hook useState retorna un array con dos elementos:</a:t>
            </a:r>
            <a:endParaRPr b="1" sz="1350">
              <a:solidFill>
                <a:schemeClr val="dk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dk1"/>
                </a:solidFill>
                <a:latin typeface="DM Sans"/>
                <a:ea typeface="DM Sans"/>
                <a:cs typeface="DM Sans"/>
                <a:sym typeface="DM Sans"/>
              </a:rPr>
              <a:t>El primer elemento es el valor actual del estado.</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dk1"/>
                </a:solidFill>
                <a:latin typeface="DM Sans"/>
                <a:ea typeface="DM Sans"/>
                <a:cs typeface="DM Sans"/>
                <a:sym typeface="DM Sans"/>
              </a:rPr>
              <a:t>El segundo es una función que se utiliza para actualizar el estado, al llamar esta función con un nuevo valor pasado como argumento. </a:t>
            </a:r>
            <a:endParaRPr sz="1350">
              <a:solidFill>
                <a:schemeClr val="dk1"/>
              </a:solidFill>
              <a:latin typeface="DM Sans"/>
              <a:ea typeface="DM Sans"/>
              <a:cs typeface="DM Sans"/>
              <a:sym typeface="DM Sans"/>
            </a:endParaRPr>
          </a:p>
          <a:p>
            <a:pPr indent="0" lvl="0" marL="0" rtl="0" algn="l">
              <a:spcBef>
                <a:spcPts val="1000"/>
              </a:spcBef>
              <a:spcAft>
                <a:spcPts val="1000"/>
              </a:spcAft>
              <a:buNone/>
            </a:pPr>
            <a:r>
              <a:rPr lang="es-419" sz="1350">
                <a:solidFill>
                  <a:schemeClr val="dk1"/>
                </a:solidFill>
                <a:latin typeface="DM Sans"/>
                <a:ea typeface="DM Sans"/>
                <a:cs typeface="DM Sans"/>
                <a:sym typeface="DM Sans"/>
              </a:rPr>
              <a:t>Es </a:t>
            </a:r>
            <a:r>
              <a:rPr b="1" lang="es-419" sz="1350">
                <a:solidFill>
                  <a:schemeClr val="dk1"/>
                </a:solidFill>
                <a:latin typeface="DM Sans"/>
                <a:ea typeface="DM Sans"/>
                <a:cs typeface="DM Sans"/>
                <a:sym typeface="DM Sans"/>
              </a:rPr>
              <a:t>importante </a:t>
            </a:r>
            <a:r>
              <a:rPr lang="es-419" sz="1350">
                <a:solidFill>
                  <a:schemeClr val="dk1"/>
                </a:solidFill>
                <a:latin typeface="DM Sans"/>
                <a:ea typeface="DM Sans"/>
                <a:cs typeface="DM Sans"/>
                <a:sym typeface="DM Sans"/>
              </a:rPr>
              <a:t>destacar que esta función no actualiza el valor del estado de manera síncrona, sino que React lo actualiza cuando inicia el próximo ciclo de renderizado.</a:t>
            </a:r>
            <a:endParaRPr sz="1350">
              <a:solidFill>
                <a:schemeClr val="dk1"/>
              </a:solidFill>
              <a:latin typeface="DM Sans"/>
              <a:ea typeface="DM Sans"/>
              <a:cs typeface="DM Sans"/>
              <a:sym typeface="DM Sans"/>
            </a:endParaRPr>
          </a:p>
        </p:txBody>
      </p:sp>
      <p:pic>
        <p:nvPicPr>
          <p:cNvPr id="310" name="Google Shape;310;p59"/>
          <p:cNvPicPr preferRelativeResize="0"/>
          <p:nvPr/>
        </p:nvPicPr>
        <p:blipFill>
          <a:blip r:embed="rId3">
            <a:alphaModFix/>
          </a:blip>
          <a:stretch>
            <a:fillRect/>
          </a:stretch>
        </p:blipFill>
        <p:spPr>
          <a:xfrm>
            <a:off x="5182925" y="2040900"/>
            <a:ext cx="3863150" cy="1502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nvSpPr>
        <p:spPr>
          <a:xfrm>
            <a:off x="457725" y="7662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useState</a:t>
            </a:r>
            <a:endParaRPr b="1" sz="4000">
              <a:solidFill>
                <a:schemeClr val="dk1"/>
              </a:solidFill>
              <a:latin typeface="DM Sans"/>
              <a:ea typeface="DM Sans"/>
              <a:cs typeface="DM Sans"/>
              <a:sym typeface="DM Sans"/>
            </a:endParaRPr>
          </a:p>
        </p:txBody>
      </p:sp>
      <p:sp>
        <p:nvSpPr>
          <p:cNvPr id="316" name="Google Shape;316;p60"/>
          <p:cNvSpPr txBox="1"/>
          <p:nvPr/>
        </p:nvSpPr>
        <p:spPr>
          <a:xfrm>
            <a:off x="457725" y="1525825"/>
            <a:ext cx="3739500" cy="28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Para inicializar el estado, se debe proporcionar un valor inicial como argumento a useState.</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lang="es-419" sz="1350">
                <a:solidFill>
                  <a:schemeClr val="dk1"/>
                </a:solidFill>
                <a:latin typeface="DM Sans"/>
                <a:ea typeface="DM Sans"/>
                <a:cs typeface="DM Sans"/>
                <a:sym typeface="DM Sans"/>
              </a:rPr>
              <a:t>Como esta función retorna un array de dos elementos podemos desestructurarlo para darle un nombre más apropiado a nuestro estado y a su función de actualización.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lang="es-419" sz="1350">
                <a:solidFill>
                  <a:schemeClr val="dk1"/>
                </a:solidFill>
                <a:latin typeface="DM Sans"/>
                <a:ea typeface="DM Sans"/>
                <a:cs typeface="DM Sans"/>
                <a:sym typeface="DM Sans"/>
              </a:rPr>
              <a:t>El nombre debe ser representativo del contenido y la función debe ser el mismo nombre con el prefijo “set”.</a:t>
            </a:r>
            <a:endParaRPr sz="1350">
              <a:solidFill>
                <a:schemeClr val="dk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dk1"/>
              </a:solidFill>
              <a:latin typeface="DM Sans"/>
              <a:ea typeface="DM Sans"/>
              <a:cs typeface="DM Sans"/>
              <a:sym typeface="DM Sans"/>
            </a:endParaRPr>
          </a:p>
        </p:txBody>
      </p:sp>
      <p:pic>
        <p:nvPicPr>
          <p:cNvPr id="317" name="Google Shape;317;p60"/>
          <p:cNvPicPr preferRelativeResize="0"/>
          <p:nvPr/>
        </p:nvPicPr>
        <p:blipFill>
          <a:blip r:embed="rId3">
            <a:alphaModFix/>
          </a:blip>
          <a:stretch>
            <a:fillRect/>
          </a:stretch>
        </p:blipFill>
        <p:spPr>
          <a:xfrm>
            <a:off x="4381675" y="1505150"/>
            <a:ext cx="4641975" cy="24312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419"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323" name="Google Shape;323;p61"/>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419" sz="2500">
                <a:solidFill>
                  <a:srgbClr val="B7B7B7"/>
                </a:solidFill>
                <a:latin typeface="DM Sans"/>
                <a:ea typeface="DM Sans"/>
                <a:cs typeface="DM Sans"/>
                <a:sym typeface="DM Sans"/>
              </a:rPr>
              <a:t>Contador</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419" sz="2500">
                <a:solidFill>
                  <a:srgbClr val="B7B7B7"/>
                </a:solidFill>
                <a:latin typeface="DM Sans"/>
                <a:ea typeface="DM Sans"/>
                <a:cs typeface="DM Sans"/>
                <a:sym typeface="DM Sans"/>
              </a:rPr>
              <a:t>Vamos al código</a:t>
            </a:r>
            <a:endParaRPr b="1" i="0" sz="2500" u="none" cap="none" strike="noStrike">
              <a:solidFill>
                <a:srgbClr val="B7B7B7"/>
              </a:solidFill>
              <a:latin typeface="Helvetica Neue"/>
              <a:ea typeface="Helvetica Neue"/>
              <a:cs typeface="Helvetica Neue"/>
              <a:sym typeface="Helvetica Neue"/>
            </a:endParaRPr>
          </a:p>
        </p:txBody>
      </p:sp>
      <p:grpSp>
        <p:nvGrpSpPr>
          <p:cNvPr id="324" name="Google Shape;324;p61"/>
          <p:cNvGrpSpPr/>
          <p:nvPr/>
        </p:nvGrpSpPr>
        <p:grpSpPr>
          <a:xfrm>
            <a:off x="473351" y="619523"/>
            <a:ext cx="738900" cy="738900"/>
            <a:chOff x="473351" y="619523"/>
            <a:chExt cx="738900" cy="738900"/>
          </a:xfrm>
        </p:grpSpPr>
        <p:sp>
          <p:nvSpPr>
            <p:cNvPr id="325" name="Google Shape;325;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6" name="Google Shape;326;p6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5"/>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Componentes I</a:t>
            </a:r>
            <a:endParaRPr b="1" i="0" sz="4000" u="none" cap="none" strike="noStrike">
              <a:solidFill>
                <a:srgbClr val="EAFF6A"/>
              </a:solidFill>
              <a:latin typeface="DM Sans"/>
              <a:ea typeface="DM Sans"/>
              <a:cs typeface="DM Sans"/>
              <a:sym typeface="DM Sans"/>
            </a:endParaRPr>
          </a:p>
        </p:txBody>
      </p:sp>
      <p:sp>
        <p:nvSpPr>
          <p:cNvPr id="118" name="Google Shape;118;p3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419" sz="1800" u="none" cap="none" strike="noStrike">
                <a:solidFill>
                  <a:schemeClr val="lt1"/>
                </a:solidFill>
                <a:latin typeface="DM Sans"/>
                <a:ea typeface="DM Sans"/>
                <a:cs typeface="DM Sans"/>
                <a:sym typeface="DM Sans"/>
              </a:rPr>
              <a:t>Clase 0</a:t>
            </a:r>
            <a:r>
              <a:rPr b="1" lang="es-419" sz="1800">
                <a:solidFill>
                  <a:schemeClr val="lt1"/>
                </a:solidFill>
                <a:latin typeface="DM Sans"/>
                <a:ea typeface="DM Sans"/>
                <a:cs typeface="DM Sans"/>
                <a:sym typeface="DM Sans"/>
              </a:rPr>
              <a:t>4</a:t>
            </a:r>
            <a:r>
              <a:rPr b="1" i="0" lang="es-419" sz="1800" u="none" cap="none" strike="noStrike">
                <a:solidFill>
                  <a:schemeClr val="lt1"/>
                </a:solidFill>
                <a:latin typeface="DM Sans"/>
                <a:ea typeface="DM Sans"/>
                <a:cs typeface="DM Sans"/>
                <a:sym typeface="DM Sans"/>
              </a:rPr>
              <a:t>.</a:t>
            </a:r>
            <a:r>
              <a:rPr b="0" i="0" lang="es-419" sz="1800" u="none" cap="none" strike="noStrik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REACT JS</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Patrones</a:t>
            </a:r>
            <a:endParaRPr b="1" sz="4000">
              <a:solidFill>
                <a:srgbClr val="EA90FF"/>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Componentes de presentación</a:t>
            </a:r>
            <a:endParaRPr b="1" sz="40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4"/>
          <p:cNvSpPr txBox="1"/>
          <p:nvPr/>
        </p:nvSpPr>
        <p:spPr>
          <a:xfrm>
            <a:off x="457725" y="7662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Componentes </a:t>
            </a:r>
            <a:br>
              <a:rPr b="1" lang="es-419" sz="4000">
                <a:solidFill>
                  <a:schemeClr val="dk1"/>
                </a:solidFill>
                <a:latin typeface="DM Sans"/>
                <a:ea typeface="DM Sans"/>
                <a:cs typeface="DM Sans"/>
                <a:sym typeface="DM Sans"/>
              </a:rPr>
            </a:br>
            <a:r>
              <a:rPr b="1" lang="es-419" sz="4000">
                <a:solidFill>
                  <a:schemeClr val="dk1"/>
                </a:solidFill>
                <a:latin typeface="DM Sans"/>
                <a:ea typeface="DM Sans"/>
                <a:cs typeface="DM Sans"/>
                <a:sym typeface="DM Sans"/>
              </a:rPr>
              <a:t>de presentación</a:t>
            </a:r>
            <a:endParaRPr b="1" sz="4000">
              <a:solidFill>
                <a:schemeClr val="dk1"/>
              </a:solidFill>
              <a:latin typeface="DM Sans"/>
              <a:ea typeface="DM Sans"/>
              <a:cs typeface="DM Sans"/>
              <a:sym typeface="DM Sans"/>
            </a:endParaRPr>
          </a:p>
        </p:txBody>
      </p:sp>
      <p:sp>
        <p:nvSpPr>
          <p:cNvPr id="342" name="Google Shape;342;p64"/>
          <p:cNvSpPr txBox="1"/>
          <p:nvPr/>
        </p:nvSpPr>
        <p:spPr>
          <a:xfrm>
            <a:off x="457725" y="2059225"/>
            <a:ext cx="5385300" cy="315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Son aquellos que simplemente se limitan a mostrar datos y tienen poca o nula lógica asociada a manipulación del estado (por eso, también son llamados stateless components). </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rPr b="1" lang="es-419" sz="1350">
                <a:solidFill>
                  <a:schemeClr val="dk1"/>
                </a:solidFill>
                <a:latin typeface="DM Sans"/>
                <a:ea typeface="DM Sans"/>
                <a:cs typeface="DM Sans"/>
                <a:sym typeface="DM Sans"/>
              </a:rPr>
              <a:t>Características:</a:t>
            </a:r>
            <a:endParaRPr b="1"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Orientados al aspecto visual.</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No tienen dependencia con fuentes de datos (por ejemplo: Llamadas a APIs, Redux).</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Normalmente no tienen estado.</a:t>
            </a:r>
            <a:endParaRPr sz="1350">
              <a:solidFill>
                <a:schemeClr val="dk1"/>
              </a:solidFill>
              <a:latin typeface="DM Sans"/>
              <a:ea typeface="DM Sans"/>
              <a:cs typeface="DM Sans"/>
              <a:sym typeface="DM Sans"/>
            </a:endParaRPr>
          </a:p>
          <a:p>
            <a:pPr indent="0" lvl="0" marL="0" rtl="0" algn="l">
              <a:spcBef>
                <a:spcPts val="100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chemeClr val="dk1"/>
              </a:buClr>
              <a:buSzPts val="1100"/>
              <a:buFont typeface="Arial"/>
              <a:buNone/>
            </a:pPr>
            <a:r>
              <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5"/>
          <p:cNvSpPr txBox="1"/>
          <p:nvPr/>
        </p:nvSpPr>
        <p:spPr>
          <a:xfrm>
            <a:off x="457725" y="6138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Componentes </a:t>
            </a:r>
            <a:br>
              <a:rPr b="1" lang="es-419" sz="4000">
                <a:solidFill>
                  <a:schemeClr val="dk1"/>
                </a:solidFill>
                <a:latin typeface="DM Sans"/>
                <a:ea typeface="DM Sans"/>
                <a:cs typeface="DM Sans"/>
                <a:sym typeface="DM Sans"/>
              </a:rPr>
            </a:br>
            <a:r>
              <a:rPr b="1" lang="es-419" sz="4000">
                <a:solidFill>
                  <a:schemeClr val="dk1"/>
                </a:solidFill>
                <a:latin typeface="DM Sans"/>
                <a:ea typeface="DM Sans"/>
                <a:cs typeface="DM Sans"/>
                <a:sym typeface="DM Sans"/>
              </a:rPr>
              <a:t>de presentación</a:t>
            </a:r>
            <a:endParaRPr b="1" sz="4000">
              <a:solidFill>
                <a:schemeClr val="dk1"/>
              </a:solidFill>
              <a:latin typeface="DM Sans"/>
              <a:ea typeface="DM Sans"/>
              <a:cs typeface="DM Sans"/>
              <a:sym typeface="DM Sans"/>
            </a:endParaRPr>
          </a:p>
        </p:txBody>
      </p:sp>
      <p:sp>
        <p:nvSpPr>
          <p:cNvPr id="348" name="Google Shape;348;p65"/>
          <p:cNvSpPr txBox="1"/>
          <p:nvPr/>
        </p:nvSpPr>
        <p:spPr>
          <a:xfrm>
            <a:off x="457725" y="1983025"/>
            <a:ext cx="3382800" cy="176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Los componentes de presentación </a:t>
            </a:r>
            <a:r>
              <a:rPr b="1" lang="es-419" sz="1350">
                <a:solidFill>
                  <a:schemeClr val="dk1"/>
                </a:solidFill>
                <a:latin typeface="DM Sans"/>
                <a:ea typeface="DM Sans"/>
                <a:cs typeface="DM Sans"/>
                <a:sym typeface="DM Sans"/>
              </a:rPr>
              <a:t>usualmente no tienen estado</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1000"/>
              </a:spcAft>
              <a:buNone/>
            </a:pPr>
            <a:r>
              <a:rPr lang="es-419" sz="1350">
                <a:solidFill>
                  <a:schemeClr val="dk1"/>
                </a:solidFill>
                <a:latin typeface="DM Sans"/>
                <a:ea typeface="DM Sans"/>
                <a:cs typeface="DM Sans"/>
                <a:sym typeface="DM Sans"/>
              </a:rPr>
              <a:t>En caso de tenerlos serán para trabajar características visuales del componente pero no para almacenar datos de la aplicación, sino que reciben datos de aplicación por props.</a:t>
            </a:r>
            <a:endParaRPr sz="1350">
              <a:latin typeface="DM Sans"/>
              <a:ea typeface="DM Sans"/>
              <a:cs typeface="DM Sans"/>
              <a:sym typeface="DM Sans"/>
            </a:endParaRPr>
          </a:p>
        </p:txBody>
      </p:sp>
      <p:pic>
        <p:nvPicPr>
          <p:cNvPr id="349" name="Google Shape;349;p65"/>
          <p:cNvPicPr preferRelativeResize="0"/>
          <p:nvPr/>
        </p:nvPicPr>
        <p:blipFill rotWithShape="1">
          <a:blip r:embed="rId3">
            <a:alphaModFix/>
          </a:blip>
          <a:srcRect b="0" l="7598" r="2899" t="0"/>
          <a:stretch/>
        </p:blipFill>
        <p:spPr>
          <a:xfrm>
            <a:off x="4121475" y="1897400"/>
            <a:ext cx="4938700" cy="2426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6"/>
          <p:cNvSpPr txBox="1"/>
          <p:nvPr/>
        </p:nvSpPr>
        <p:spPr>
          <a:xfrm>
            <a:off x="457725" y="7662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Componentes de presentación</a:t>
            </a:r>
            <a:endParaRPr b="1" sz="4000">
              <a:solidFill>
                <a:schemeClr val="dk1"/>
              </a:solidFill>
              <a:latin typeface="DM Sans"/>
              <a:ea typeface="DM Sans"/>
              <a:cs typeface="DM Sans"/>
              <a:sym typeface="DM Sans"/>
            </a:endParaRPr>
          </a:p>
        </p:txBody>
      </p:sp>
      <p:sp>
        <p:nvSpPr>
          <p:cNvPr id="355" name="Google Shape;355;p66"/>
          <p:cNvSpPr txBox="1"/>
          <p:nvPr/>
        </p:nvSpPr>
        <p:spPr>
          <a:xfrm>
            <a:off x="457725" y="2059225"/>
            <a:ext cx="34926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s-419" sz="1350">
                <a:solidFill>
                  <a:schemeClr val="dk1"/>
                </a:solidFill>
                <a:latin typeface="DM Sans"/>
                <a:ea typeface="DM Sans"/>
                <a:cs typeface="DM Sans"/>
                <a:sym typeface="DM Sans"/>
              </a:rPr>
              <a:t>La </a:t>
            </a:r>
            <a:r>
              <a:rPr b="1" lang="es-419" sz="1350">
                <a:solidFill>
                  <a:schemeClr val="dk1"/>
                </a:solidFill>
                <a:latin typeface="DM Sans"/>
                <a:ea typeface="DM Sans"/>
                <a:cs typeface="DM Sans"/>
                <a:sym typeface="DM Sans"/>
              </a:rPr>
              <a:t>ventaja </a:t>
            </a:r>
            <a:r>
              <a:rPr lang="es-419" sz="1350">
                <a:solidFill>
                  <a:schemeClr val="dk1"/>
                </a:solidFill>
                <a:latin typeface="DM Sans"/>
                <a:ea typeface="DM Sans"/>
                <a:cs typeface="DM Sans"/>
                <a:sym typeface="DM Sans"/>
              </a:rPr>
              <a:t>más evidente de estos componentes es la posibilidad de reutilizarlos siempre que queramos, sin tener que recurrir a escribir el mismo código una y otra vez.</a:t>
            </a:r>
            <a:endParaRPr sz="1350">
              <a:latin typeface="DM Sans"/>
              <a:ea typeface="DM Sans"/>
              <a:cs typeface="DM Sans"/>
              <a:sym typeface="DM Sans"/>
            </a:endParaRPr>
          </a:p>
        </p:txBody>
      </p:sp>
      <p:pic>
        <p:nvPicPr>
          <p:cNvPr id="356" name="Google Shape;356;p66"/>
          <p:cNvPicPr preferRelativeResize="0"/>
          <p:nvPr/>
        </p:nvPicPr>
        <p:blipFill>
          <a:blip r:embed="rId3">
            <a:alphaModFix/>
          </a:blip>
          <a:stretch>
            <a:fillRect/>
          </a:stretch>
        </p:blipFill>
        <p:spPr>
          <a:xfrm>
            <a:off x="4368075" y="1623663"/>
            <a:ext cx="4229100" cy="2219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7"/>
          <p:cNvSpPr txBox="1"/>
          <p:nvPr/>
        </p:nvSpPr>
        <p:spPr>
          <a:xfrm>
            <a:off x="1461300" y="20499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Componentes contenedores</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8"/>
          <p:cNvSpPr txBox="1"/>
          <p:nvPr/>
        </p:nvSpPr>
        <p:spPr>
          <a:xfrm>
            <a:off x="457725" y="76625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Componentes contenedores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sp>
        <p:nvSpPr>
          <p:cNvPr id="367" name="Google Shape;367;p68"/>
          <p:cNvSpPr txBox="1"/>
          <p:nvPr/>
        </p:nvSpPr>
        <p:spPr>
          <a:xfrm>
            <a:off x="457725" y="2255275"/>
            <a:ext cx="4219500" cy="2103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Tienen como propósito encapsular a otros componentes y proporcionarles las propiedades que necesitan.</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rPr lang="es-419" sz="1350">
                <a:solidFill>
                  <a:schemeClr val="dk1"/>
                </a:solidFill>
                <a:latin typeface="DM Sans"/>
                <a:ea typeface="DM Sans"/>
                <a:cs typeface="DM Sans"/>
                <a:sym typeface="DM Sans"/>
              </a:rPr>
              <a:t>Se encargan de modificar el estado de la aplicación para que el usuario vea el cambio en los datos (por eso, también son llamados </a:t>
            </a:r>
            <a:r>
              <a:rPr lang="es-419" sz="1350">
                <a:solidFill>
                  <a:schemeClr val="dk1"/>
                </a:solidFill>
                <a:latin typeface="DM Sans"/>
                <a:ea typeface="DM Sans"/>
                <a:cs typeface="DM Sans"/>
                <a:sym typeface="DM Sans"/>
              </a:rPr>
              <a:t>state components</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solidFill>
                <a:schemeClr val="dk1"/>
              </a:solidFill>
              <a:latin typeface="DM Sans"/>
              <a:ea typeface="DM Sans"/>
              <a:cs typeface="DM Sans"/>
              <a:sym typeface="DM Sans"/>
            </a:endParaRPr>
          </a:p>
        </p:txBody>
      </p:sp>
      <p:pic>
        <p:nvPicPr>
          <p:cNvPr id="368" name="Google Shape;368;p68"/>
          <p:cNvPicPr preferRelativeResize="0"/>
          <p:nvPr/>
        </p:nvPicPr>
        <p:blipFill>
          <a:blip r:embed="rId3">
            <a:alphaModFix/>
          </a:blip>
          <a:stretch>
            <a:fillRect/>
          </a:stretch>
        </p:blipFill>
        <p:spPr>
          <a:xfrm>
            <a:off x="5114025" y="1459075"/>
            <a:ext cx="3624908" cy="2225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9"/>
          <p:cNvSpPr txBox="1"/>
          <p:nvPr/>
        </p:nvSpPr>
        <p:spPr>
          <a:xfrm>
            <a:off x="457725" y="76625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Componentes contenedores</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sz="4000">
              <a:solidFill>
                <a:schemeClr val="dk1"/>
              </a:solidFill>
              <a:latin typeface="DM Sans"/>
              <a:ea typeface="DM Sans"/>
              <a:cs typeface="DM Sans"/>
              <a:sym typeface="DM Sans"/>
            </a:endParaRPr>
          </a:p>
        </p:txBody>
      </p:sp>
      <p:sp>
        <p:nvSpPr>
          <p:cNvPr id="374" name="Google Shape;374;p69"/>
          <p:cNvSpPr txBox="1"/>
          <p:nvPr/>
        </p:nvSpPr>
        <p:spPr>
          <a:xfrm>
            <a:off x="457725" y="2213250"/>
            <a:ext cx="5524500" cy="21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Características:</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Orientados al funcionamiento de la aplicación.</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Contienen componentes de presentación y/u otros contenedores.</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Se comunican con las fuentes de datos. (API, Flux, etc) </a:t>
            </a:r>
            <a:endParaRPr sz="1350">
              <a:solidFill>
                <a:schemeClr val="dk1"/>
              </a:solidFill>
              <a:latin typeface="DM Sans"/>
              <a:ea typeface="DM Sans"/>
              <a:cs typeface="DM Sans"/>
              <a:sym typeface="DM Sans"/>
            </a:endParaRPr>
          </a:p>
          <a:p>
            <a:pPr indent="-314325" lvl="0" marL="457200" rtl="0" algn="l">
              <a:lnSpc>
                <a:spcPct val="115000"/>
              </a:lnSpc>
              <a:spcBef>
                <a:spcPts val="1000"/>
              </a:spcBef>
              <a:spcAft>
                <a:spcPts val="1000"/>
              </a:spcAft>
              <a:buClr>
                <a:srgbClr val="EA90FF"/>
              </a:buClr>
              <a:buSzPts val="1350"/>
              <a:buFont typeface="DM Sans"/>
              <a:buChar char="✓"/>
            </a:pPr>
            <a:r>
              <a:rPr lang="es-419" sz="1350">
                <a:solidFill>
                  <a:schemeClr val="dk1"/>
                </a:solidFill>
                <a:latin typeface="DM Sans"/>
                <a:ea typeface="DM Sans"/>
                <a:cs typeface="DM Sans"/>
                <a:sym typeface="DM Sans"/>
              </a:rPr>
              <a:t>Tienen estado para representar el cambio en los datos.</a:t>
            </a:r>
            <a:endParaRPr sz="135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p70"/>
          <p:cNvGrpSpPr/>
          <p:nvPr/>
        </p:nvGrpSpPr>
        <p:grpSpPr>
          <a:xfrm>
            <a:off x="4202551" y="905623"/>
            <a:ext cx="738900" cy="738900"/>
            <a:chOff x="7208351" y="2467173"/>
            <a:chExt cx="738900" cy="738900"/>
          </a:xfrm>
        </p:grpSpPr>
        <p:sp>
          <p:nvSpPr>
            <p:cNvPr id="380" name="Google Shape;380;p7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1" name="Google Shape;381;p70"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82" name="Google Shape;382;p70"/>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highlight>
                  <a:srgbClr val="EAFF6A"/>
                </a:highlight>
                <a:latin typeface="DM Sans"/>
                <a:ea typeface="DM Sans"/>
                <a:cs typeface="DM Sans"/>
                <a:sym typeface="DM Sans"/>
              </a:rPr>
              <a:t>Primera pre-entrega</a:t>
            </a:r>
            <a:r>
              <a:rPr b="1" i="0" lang="es-419" sz="4000" u="none" cap="none" strike="noStrike">
                <a:solidFill>
                  <a:schemeClr val="dk1"/>
                </a:solidFill>
                <a:latin typeface="DM Sans"/>
                <a:ea typeface="DM Sans"/>
                <a:cs typeface="DM Sans"/>
                <a:sym typeface="DM Sans"/>
              </a:rPr>
              <a:t> </a:t>
            </a:r>
            <a:endParaRPr b="1" i="0" sz="4000" u="none" cap="none" strike="noStrike">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de tu Proyecto final</a:t>
            </a:r>
            <a:endParaRPr b="1" i="0" sz="4000" u="none" cap="none" strike="noStrike">
              <a:solidFill>
                <a:schemeClr val="dk1"/>
              </a:solidFill>
              <a:highlight>
                <a:srgbClr val="EAFF6A"/>
              </a:highlight>
              <a:latin typeface="DM Sans"/>
              <a:ea typeface="DM Sans"/>
              <a:cs typeface="DM Sans"/>
              <a:sym typeface="DM Sans"/>
            </a:endParaRPr>
          </a:p>
        </p:txBody>
      </p:sp>
      <p:sp>
        <p:nvSpPr>
          <p:cNvPr id="383" name="Google Shape;383;p70"/>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pSp>
        <p:nvGrpSpPr>
          <p:cNvPr id="388" name="Google Shape;388;p71"/>
          <p:cNvGrpSpPr/>
          <p:nvPr/>
        </p:nvGrpSpPr>
        <p:grpSpPr>
          <a:xfrm>
            <a:off x="457359" y="468298"/>
            <a:ext cx="431074" cy="431074"/>
            <a:chOff x="7208351" y="2467173"/>
            <a:chExt cx="738900" cy="738900"/>
          </a:xfrm>
        </p:grpSpPr>
        <p:sp>
          <p:nvSpPr>
            <p:cNvPr id="389" name="Google Shape;389;p7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71"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91" name="Google Shape;391;p71"/>
          <p:cNvSpPr txBox="1"/>
          <p:nvPr/>
        </p:nvSpPr>
        <p:spPr>
          <a:xfrm>
            <a:off x="457350" y="1034325"/>
            <a:ext cx="7310100" cy="108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Primera </a:t>
            </a:r>
            <a:r>
              <a:rPr b="1" lang="es-419" sz="4000">
                <a:solidFill>
                  <a:schemeClr val="dk1"/>
                </a:solidFill>
                <a:latin typeface="DM Sans"/>
                <a:ea typeface="DM Sans"/>
                <a:cs typeface="DM Sans"/>
                <a:sym typeface="DM Sans"/>
              </a:rPr>
              <a:t>pre- </a:t>
            </a:r>
            <a:r>
              <a:rPr b="1" i="0" lang="es-419" sz="4000" u="none" cap="none" strike="noStrike">
                <a:solidFill>
                  <a:schemeClr val="dk1"/>
                </a:solidFill>
                <a:latin typeface="DM Sans"/>
                <a:ea typeface="DM Sans"/>
                <a:cs typeface="DM Sans"/>
                <a:sym typeface="DM Sans"/>
              </a:rPr>
              <a:t>entrega</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lang="es-419" sz="2500">
                <a:solidFill>
                  <a:schemeClr val="dk1"/>
                </a:solidFill>
                <a:latin typeface="DM Sans"/>
                <a:ea typeface="DM Sans"/>
                <a:cs typeface="DM Sans"/>
                <a:sym typeface="DM Sans"/>
              </a:rPr>
              <a:t>E-commerce</a:t>
            </a:r>
            <a:endParaRPr sz="2500">
              <a:solidFill>
                <a:schemeClr val="dk1"/>
              </a:solidFill>
              <a:latin typeface="DM Sans"/>
              <a:ea typeface="DM Sans"/>
              <a:cs typeface="DM Sans"/>
              <a:sym typeface="DM Sans"/>
            </a:endParaRPr>
          </a:p>
        </p:txBody>
      </p:sp>
      <p:pic>
        <p:nvPicPr>
          <p:cNvPr id="392" name="Google Shape;392;p71"/>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93" name="Google Shape;393;p7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94" name="Google Shape;394;p71"/>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80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p:txBody>
      </p:sp>
      <p:sp>
        <p:nvSpPr>
          <p:cNvPr id="395" name="Google Shape;395;p71"/>
          <p:cNvSpPr txBox="1"/>
          <p:nvPr/>
        </p:nvSpPr>
        <p:spPr>
          <a:xfrm>
            <a:off x="457350" y="2536075"/>
            <a:ext cx="3834600" cy="212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419" sz="1200" u="none" cap="none" strike="noStrike">
                <a:solidFill>
                  <a:srgbClr val="000000"/>
                </a:solidFill>
                <a:latin typeface="DM Sans"/>
                <a:ea typeface="DM Sans"/>
                <a:cs typeface="DM Sans"/>
                <a:sym typeface="DM Sans"/>
              </a:rPr>
              <a:t>Consigna.</a:t>
            </a:r>
            <a:endParaRPr b="1" i="0" sz="12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1" sz="1200">
              <a:latin typeface="DM Sans"/>
              <a:ea typeface="DM Sans"/>
              <a:cs typeface="DM Sans"/>
              <a:sym typeface="DM Sans"/>
            </a:endParaRPr>
          </a:p>
          <a:p>
            <a:pPr indent="0" lvl="0" marL="0" marR="0" rtl="0" algn="l">
              <a:lnSpc>
                <a:spcPct val="30000"/>
              </a:lnSpc>
              <a:spcBef>
                <a:spcPts val="0"/>
              </a:spcBef>
              <a:spcAft>
                <a:spcPts val="0"/>
              </a:spcAft>
              <a:buClr>
                <a:srgbClr val="000000"/>
              </a:buClr>
              <a:buSzPts val="1200"/>
              <a:buFont typeface="Arial"/>
              <a:buNone/>
            </a:pPr>
            <a:r>
              <a:t/>
            </a:r>
            <a:endParaRPr b="1" i="0" sz="1200" u="none" cap="none" strike="noStrike">
              <a:solidFill>
                <a:srgbClr val="000000"/>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Crea una carpeta dentro de src llamada components que contenga la implementación del componente NavBar dentro del archivo NavBar.js. Su funcionalidad es la de renderizar una barra de menú (Navbar).</a:t>
            </a:r>
            <a:endParaRPr sz="12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b="1" sz="1100">
              <a:solidFill>
                <a:schemeClr val="dk1"/>
              </a:solidFill>
              <a:highlight>
                <a:srgbClr val="FFFF00"/>
              </a:highlight>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396" name="Google Shape;396;p7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71"/>
          <p:cNvSpPr txBox="1"/>
          <p:nvPr/>
        </p:nvSpPr>
        <p:spPr>
          <a:xfrm>
            <a:off x="4769300" y="2614675"/>
            <a:ext cx="3675300" cy="11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419" sz="1200" u="none" cap="none" strike="noStrike">
                <a:solidFill>
                  <a:schemeClr val="dk1"/>
                </a:solidFill>
                <a:latin typeface="DM Sans"/>
                <a:ea typeface="DM Sans"/>
                <a:cs typeface="DM Sans"/>
                <a:sym typeface="DM Sans"/>
              </a:rPr>
              <a:t>Objetivos.</a:t>
            </a:r>
            <a:endParaRPr b="1"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lang="es-419" sz="1200">
                <a:latin typeface="DM Sans"/>
                <a:ea typeface="DM Sans"/>
                <a:cs typeface="DM Sans"/>
                <a:sym typeface="DM Sans"/>
              </a:rPr>
              <a:t>Crear el menú e-commerce de tu proyecto.</a:t>
            </a:r>
            <a:endParaRPr sz="1200">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latin typeface="DM Sans"/>
              <a:ea typeface="DM Sans"/>
              <a:cs typeface="DM Sans"/>
              <a:sym typeface="DM Sans"/>
            </a:endParaRPr>
          </a:p>
        </p:txBody>
      </p:sp>
      <p:sp>
        <p:nvSpPr>
          <p:cNvPr id="398" name="Google Shape;398;p71"/>
          <p:cNvSpPr txBox="1"/>
          <p:nvPr/>
        </p:nvSpPr>
        <p:spPr>
          <a:xfrm>
            <a:off x="473075" y="2139200"/>
            <a:ext cx="7824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50"/>
              <a:buFont typeface="Arial"/>
              <a:buNone/>
            </a:pPr>
            <a:r>
              <a:rPr b="1" lang="es-419" sz="1200">
                <a:solidFill>
                  <a:schemeClr val="dk1"/>
                </a:solidFill>
                <a:latin typeface="DM Sans"/>
                <a:ea typeface="DM Sans"/>
                <a:cs typeface="DM Sans"/>
                <a:sym typeface="DM Sans"/>
              </a:rPr>
              <a:t>Formato</a:t>
            </a:r>
            <a:r>
              <a:rPr b="1" i="0" lang="es-419" sz="1200" u="none" cap="none" strike="noStrike">
                <a:solidFill>
                  <a:schemeClr val="dk1"/>
                </a:solidFill>
                <a:latin typeface="DM Sans"/>
                <a:ea typeface="DM Sans"/>
                <a:cs typeface="DM Sans"/>
                <a:sym typeface="DM Sans"/>
              </a:rPr>
              <a:t>: </a:t>
            </a:r>
            <a:r>
              <a:rPr lang="es-419" sz="1200">
                <a:solidFill>
                  <a:schemeClr val="dk1"/>
                </a:solidFill>
                <a:latin typeface="DM Sans"/>
                <a:ea typeface="DM Sans"/>
                <a:cs typeface="DM Sans"/>
                <a:sym typeface="DM Sans"/>
              </a:rPr>
              <a:t>Link al último commit de tu repositorio en Github. Debe tener el nombre </a:t>
            </a:r>
            <a:r>
              <a:rPr lang="es-419" sz="1200">
                <a:solidFill>
                  <a:schemeClr val="dk1"/>
                </a:solidFill>
                <a:highlight>
                  <a:srgbClr val="EAFF6A"/>
                </a:highlight>
                <a:latin typeface="DM Sans"/>
                <a:ea typeface="DM Sans"/>
                <a:cs typeface="DM Sans"/>
                <a:sym typeface="DM Sans"/>
              </a:rPr>
              <a:t>“PreEntrega1+Apellido”</a:t>
            </a:r>
            <a:endParaRPr sz="12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36"/>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24" name="Google Shape;124;p36"/>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25" name="Google Shape;125;p36"/>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126" name="Google Shape;126;p36"/>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127" name="Google Shape;127;p36"/>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28" name="Google Shape;128;p36"/>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a:t>
            </a:r>
            <a:r>
              <a:rPr lang="es-419" sz="1200">
                <a:solidFill>
                  <a:srgbClr val="999999"/>
                </a:solidFill>
                <a:latin typeface="DM Sans"/>
                <a:ea typeface="DM Sans"/>
                <a:cs typeface="DM Sans"/>
                <a:sym typeface="DM Sans"/>
              </a:rPr>
              <a:t>3</a:t>
            </a:r>
            <a:endParaRPr b="1" i="0" sz="1600" u="none" cap="none" strike="noStrike">
              <a:solidFill>
                <a:srgbClr val="999999"/>
              </a:solidFill>
              <a:latin typeface="DM Sans"/>
              <a:ea typeface="DM Sans"/>
              <a:cs typeface="DM Sans"/>
              <a:sym typeface="DM Sans"/>
            </a:endParaRPr>
          </a:p>
        </p:txBody>
      </p:sp>
      <p:cxnSp>
        <p:nvCxnSpPr>
          <p:cNvPr id="129" name="Google Shape;129;p36"/>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30" name="Google Shape;130;p36"/>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419" sz="1500">
                <a:solidFill>
                  <a:srgbClr val="999999"/>
                </a:solidFill>
                <a:latin typeface="DM Sans"/>
                <a:ea typeface="DM Sans"/>
                <a:cs typeface="DM Sans"/>
                <a:sym typeface="DM Sans"/>
              </a:rPr>
              <a:t>JSX y transpiling</a:t>
            </a:r>
            <a:endParaRPr b="1" i="0" sz="1500" u="none" cap="none" strike="noStrike">
              <a:solidFill>
                <a:srgbClr val="999999"/>
              </a:solidFill>
              <a:latin typeface="DM Sans"/>
              <a:ea typeface="DM Sans"/>
              <a:cs typeface="DM Sans"/>
              <a:sym typeface="DM Sans"/>
            </a:endParaRPr>
          </a:p>
        </p:txBody>
      </p:sp>
      <p:sp>
        <p:nvSpPr>
          <p:cNvPr id="131" name="Google Shape;131;p36"/>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419" sz="1200" u="none" cap="none" strike="noStrike">
                <a:solidFill>
                  <a:schemeClr val="lt1"/>
                </a:solidFill>
                <a:latin typeface="DM Sans"/>
                <a:ea typeface="DM Sans"/>
                <a:cs typeface="DM Sans"/>
                <a:sym typeface="DM Sans"/>
              </a:rPr>
              <a:t>0</a:t>
            </a:r>
            <a:r>
              <a:rPr b="1" lang="es-419" sz="1200">
                <a:solidFill>
                  <a:schemeClr val="lt1"/>
                </a:solidFill>
                <a:latin typeface="DM Sans"/>
                <a:ea typeface="DM Sans"/>
                <a:cs typeface="DM Sans"/>
                <a:sym typeface="DM Sans"/>
              </a:rPr>
              <a:t>4</a:t>
            </a:r>
            <a:endParaRPr b="1" i="0" sz="1600" u="none" cap="none" strike="noStrike">
              <a:solidFill>
                <a:schemeClr val="lt1"/>
              </a:solidFill>
              <a:latin typeface="DM Sans"/>
              <a:ea typeface="DM Sans"/>
              <a:cs typeface="DM Sans"/>
              <a:sym typeface="DM Sans"/>
            </a:endParaRPr>
          </a:p>
        </p:txBody>
      </p:sp>
      <p:cxnSp>
        <p:nvCxnSpPr>
          <p:cNvPr id="132" name="Google Shape;132;p36"/>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33" name="Google Shape;133;p36"/>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419" sz="1500">
                <a:solidFill>
                  <a:srgbClr val="EAFF6A"/>
                </a:solidFill>
                <a:latin typeface="DM Sans"/>
                <a:ea typeface="DM Sans"/>
                <a:cs typeface="DM Sans"/>
                <a:sym typeface="DM Sans"/>
              </a:rPr>
              <a:t>Componentes I</a:t>
            </a:r>
            <a:endParaRPr b="1" i="0" sz="1500" u="none" cap="none" strike="noStrike">
              <a:solidFill>
                <a:srgbClr val="EAFF6A"/>
              </a:solidFill>
              <a:latin typeface="DM Sans"/>
              <a:ea typeface="DM Sans"/>
              <a:cs typeface="DM Sans"/>
              <a:sym typeface="DM Sans"/>
            </a:endParaRPr>
          </a:p>
        </p:txBody>
      </p:sp>
      <p:sp>
        <p:nvSpPr>
          <p:cNvPr id="134" name="Google Shape;134;p36"/>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419" sz="1200" u="none" cap="none" strike="noStrike">
                <a:solidFill>
                  <a:srgbClr val="999999"/>
                </a:solidFill>
                <a:latin typeface="DM Sans"/>
                <a:ea typeface="DM Sans"/>
                <a:cs typeface="DM Sans"/>
                <a:sym typeface="DM Sans"/>
              </a:rPr>
              <a:t>0</a:t>
            </a:r>
            <a:r>
              <a:rPr lang="es-419" sz="1200">
                <a:solidFill>
                  <a:srgbClr val="999999"/>
                </a:solidFill>
                <a:latin typeface="DM Sans"/>
                <a:ea typeface="DM Sans"/>
                <a:cs typeface="DM Sans"/>
                <a:sym typeface="DM Sans"/>
              </a:rPr>
              <a:t>5</a:t>
            </a:r>
            <a:endParaRPr b="1" i="0" sz="1600" u="none" cap="none" strike="noStrike">
              <a:solidFill>
                <a:srgbClr val="999999"/>
              </a:solidFill>
              <a:latin typeface="DM Sans"/>
              <a:ea typeface="DM Sans"/>
              <a:cs typeface="DM Sans"/>
              <a:sym typeface="DM Sans"/>
            </a:endParaRPr>
          </a:p>
        </p:txBody>
      </p:sp>
      <p:cxnSp>
        <p:nvCxnSpPr>
          <p:cNvPr id="135" name="Google Shape;135;p36"/>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36" name="Google Shape;136;p36"/>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419" sz="1500">
                <a:solidFill>
                  <a:srgbClr val="999999"/>
                </a:solidFill>
                <a:latin typeface="DM Sans"/>
                <a:ea typeface="DM Sans"/>
                <a:cs typeface="DM Sans"/>
                <a:sym typeface="DM Sans"/>
              </a:rPr>
              <a:t>Componentes II</a:t>
            </a:r>
            <a:endParaRPr b="1" i="0" sz="1500" u="none" cap="none" strike="noStrike">
              <a:solidFill>
                <a:srgbClr val="999999"/>
              </a:solidFill>
              <a:latin typeface="DM Sans"/>
              <a:ea typeface="DM Sans"/>
              <a:cs typeface="DM Sans"/>
              <a:sym typeface="DM Sans"/>
            </a:endParaRPr>
          </a:p>
        </p:txBody>
      </p:sp>
      <p:cxnSp>
        <p:nvCxnSpPr>
          <p:cNvPr id="137" name="Google Shape;137;p36"/>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38" name="Google Shape;138;p36"/>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39" name="Google Shape;139;p36"/>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40" name="Google Shape;140;p36"/>
          <p:cNvSpPr txBox="1"/>
          <p:nvPr/>
        </p:nvSpPr>
        <p:spPr>
          <a:xfrm>
            <a:off x="1193000" y="2659475"/>
            <a:ext cx="2400300" cy="16212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00000"/>
              </a:lnSpc>
              <a:spcBef>
                <a:spcPts val="0"/>
              </a:spcBef>
              <a:spcAft>
                <a:spcPts val="0"/>
              </a:spcAft>
              <a:buClr>
                <a:schemeClr val="accent4"/>
              </a:buClr>
              <a:buSzPts val="1000"/>
              <a:buFont typeface="DM Sans"/>
              <a:buChar char="✓"/>
            </a:pPr>
            <a:r>
              <a:rPr lang="es-419" sz="1000">
                <a:solidFill>
                  <a:schemeClr val="lt1"/>
                </a:solidFill>
                <a:latin typeface="DM Sans"/>
                <a:ea typeface="DM Sans"/>
                <a:cs typeface="DM Sans"/>
                <a:sym typeface="DM Sans"/>
              </a:rPr>
              <a:t>Sugar syntax</a:t>
            </a:r>
            <a:endParaRPr b="0" i="0" sz="1000" u="none" cap="none" strike="noStrike">
              <a:solidFill>
                <a:schemeClr val="lt1"/>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4"/>
              </a:buClr>
              <a:buSzPts val="1000"/>
              <a:buFont typeface="DM Sans"/>
              <a:buChar char="✓"/>
            </a:pPr>
            <a:r>
              <a:rPr lang="es-419" sz="1000">
                <a:solidFill>
                  <a:schemeClr val="lt1"/>
                </a:solidFill>
                <a:latin typeface="DM Sans"/>
                <a:ea typeface="DM Sans"/>
                <a:cs typeface="DM Sans"/>
                <a:sym typeface="DM Sans"/>
              </a:rPr>
              <a:t>POLYFILLS y la retrocompatibilidad</a:t>
            </a:r>
            <a:endParaRPr b="0" i="0" sz="1000" u="none" cap="none" strike="noStrike">
              <a:solidFill>
                <a:schemeClr val="lt1"/>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4"/>
              </a:buClr>
              <a:buSzPts val="1000"/>
              <a:buFont typeface="DM Sans"/>
              <a:buChar char="✓"/>
            </a:pPr>
            <a:r>
              <a:rPr lang="es-419" sz="1000">
                <a:solidFill>
                  <a:schemeClr val="lt1"/>
                </a:solidFill>
                <a:latin typeface="DM Sans"/>
                <a:ea typeface="DM Sans"/>
                <a:cs typeface="DM Sans"/>
                <a:sym typeface="DM Sans"/>
              </a:rPr>
              <a:t>BUNDLING CON WEBPACK</a:t>
            </a:r>
            <a:endParaRPr sz="1000">
              <a:solidFill>
                <a:schemeClr val="lt1"/>
              </a:solidFill>
              <a:latin typeface="DM Sans"/>
              <a:ea typeface="DM Sans"/>
              <a:cs typeface="DM Sans"/>
              <a:sym typeface="DM Sans"/>
            </a:endParaRPr>
          </a:p>
          <a:p>
            <a:pPr indent="-292100" lvl="0" marL="457200" marR="0" rtl="0" algn="l">
              <a:lnSpc>
                <a:spcPct val="100000"/>
              </a:lnSpc>
              <a:spcBef>
                <a:spcPts val="1000"/>
              </a:spcBef>
              <a:spcAft>
                <a:spcPts val="0"/>
              </a:spcAft>
              <a:buClr>
                <a:schemeClr val="accent4"/>
              </a:buClr>
              <a:buSzPts val="1000"/>
              <a:buFont typeface="DM Sans"/>
              <a:buChar char="✓"/>
            </a:pPr>
            <a:r>
              <a:rPr lang="es-419" sz="1000">
                <a:solidFill>
                  <a:schemeClr val="lt1"/>
                </a:solidFill>
                <a:latin typeface="DM Sans"/>
                <a:ea typeface="DM Sans"/>
                <a:cs typeface="DM Sans"/>
                <a:sym typeface="DM Sans"/>
              </a:rPr>
              <a:t>TRANSPILING</a:t>
            </a:r>
            <a:endParaRPr sz="1000">
              <a:solidFill>
                <a:schemeClr val="lt1"/>
              </a:solidFill>
              <a:latin typeface="DM Sans"/>
              <a:ea typeface="DM Sans"/>
              <a:cs typeface="DM Sans"/>
              <a:sym typeface="DM Sans"/>
            </a:endParaRPr>
          </a:p>
          <a:p>
            <a:pPr indent="-292100" lvl="0" marL="457200" marR="0" rtl="0" algn="l">
              <a:lnSpc>
                <a:spcPct val="100000"/>
              </a:lnSpc>
              <a:spcBef>
                <a:spcPts val="1000"/>
              </a:spcBef>
              <a:spcAft>
                <a:spcPts val="1000"/>
              </a:spcAft>
              <a:buClr>
                <a:schemeClr val="accent4"/>
              </a:buClr>
              <a:buSzPts val="1000"/>
              <a:buFont typeface="DM Sans"/>
              <a:buChar char="✓"/>
            </a:pPr>
            <a:r>
              <a:rPr lang="es-419" sz="1000">
                <a:solidFill>
                  <a:schemeClr val="lt1"/>
                </a:solidFill>
                <a:latin typeface="DM Sans"/>
                <a:ea typeface="DM Sans"/>
                <a:cs typeface="DM Sans"/>
                <a:sym typeface="DM Sans"/>
              </a:rPr>
              <a:t>JSX</a:t>
            </a:r>
            <a:endParaRPr sz="1000">
              <a:solidFill>
                <a:schemeClr val="lt1"/>
              </a:solidFill>
              <a:latin typeface="DM Sans"/>
              <a:ea typeface="DM Sans"/>
              <a:cs typeface="DM Sans"/>
              <a:sym typeface="DM Sans"/>
            </a:endParaRPr>
          </a:p>
        </p:txBody>
      </p:sp>
      <p:sp>
        <p:nvSpPr>
          <p:cNvPr id="141" name="Google Shape;141;p36"/>
          <p:cNvSpPr txBox="1"/>
          <p:nvPr/>
        </p:nvSpPr>
        <p:spPr>
          <a:xfrm>
            <a:off x="5955750" y="2851763"/>
            <a:ext cx="1646100" cy="10518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Componentes II: Introducción</a:t>
            </a:r>
            <a:endParaRPr b="0" i="0" sz="1200" u="none" cap="none" strike="noStrike">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Efectos</a:t>
            </a:r>
            <a:endParaRPr b="0" i="0" sz="1200" u="none" cap="none" strike="noStrike">
              <a:solidFill>
                <a:schemeClr val="lt1"/>
              </a:solidFill>
              <a:latin typeface="DM Sans"/>
              <a:ea typeface="DM Sans"/>
              <a:cs typeface="DM Sans"/>
              <a:sym typeface="DM Sans"/>
            </a:endParaRPr>
          </a:p>
        </p:txBody>
      </p:sp>
      <p:sp>
        <p:nvSpPr>
          <p:cNvPr id="142" name="Google Shape;142;p36"/>
          <p:cNvSpPr txBox="1"/>
          <p:nvPr/>
        </p:nvSpPr>
        <p:spPr>
          <a:xfrm>
            <a:off x="3683226" y="2851775"/>
            <a:ext cx="1778400" cy="867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extLst>
                    <a:ext uri="{A12FA001-AC4F-418D-AE19-62706E023703}">
                      <ahyp:hlinkClr val="tx"/>
                    </a:ext>
                  </a:extLst>
                </a:hlinkClick>
              </a:rPr>
              <a:t>Componentes I: Introducción</a:t>
            </a:r>
            <a:endParaRPr b="0" i="0" sz="1200" u="none" cap="none" strike="noStrike">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Patrones</a:t>
            </a:r>
            <a:endParaRPr b="0" i="0" sz="1200" u="none" cap="none" strike="noStrike">
              <a:solidFill>
                <a:srgbClr val="83AEFB"/>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72"/>
          <p:cNvGrpSpPr/>
          <p:nvPr/>
        </p:nvGrpSpPr>
        <p:grpSpPr>
          <a:xfrm>
            <a:off x="457359" y="468298"/>
            <a:ext cx="431074" cy="431074"/>
            <a:chOff x="7208351" y="2467173"/>
            <a:chExt cx="738900" cy="738900"/>
          </a:xfrm>
        </p:grpSpPr>
        <p:sp>
          <p:nvSpPr>
            <p:cNvPr id="404" name="Google Shape;404;p7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5" name="Google Shape;405;p72"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06" name="Google Shape;406;p7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Primera pre-entrega</a:t>
            </a:r>
            <a:endParaRPr b="1" i="0" sz="4000" u="none" cap="none" strike="noStrike">
              <a:solidFill>
                <a:schemeClr val="dk1"/>
              </a:solidFill>
              <a:latin typeface="DM Sans"/>
              <a:ea typeface="DM Sans"/>
              <a:cs typeface="DM Sans"/>
              <a:sym typeface="DM Sans"/>
            </a:endParaRPr>
          </a:p>
        </p:txBody>
      </p:sp>
      <p:pic>
        <p:nvPicPr>
          <p:cNvPr id="407" name="Google Shape;407;p7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08" name="Google Shape;408;p7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09" name="Google Shape;409;p72"/>
          <p:cNvSpPr txBox="1"/>
          <p:nvPr/>
        </p:nvSpPr>
        <p:spPr>
          <a:xfrm>
            <a:off x="612850" y="1953950"/>
            <a:ext cx="3834600" cy="224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419" sz="1300" u="none" cap="none" strike="noStrike">
                <a:solidFill>
                  <a:srgbClr val="000000"/>
                </a:solidFill>
                <a:latin typeface="DM Sans"/>
                <a:ea typeface="DM Sans"/>
                <a:cs typeface="DM Sans"/>
                <a:sym typeface="DM Sans"/>
              </a:rPr>
              <a:t>Se debe entregar.</a:t>
            </a:r>
            <a:endParaRPr b="1" sz="130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1" sz="13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Brand (título/nombre de la tienda)</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Un listado de categorías clickeables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Incorpora alguna librería de estilos con bootstrap/materialize u otro de tu preferencia (opcional).</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1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p:txBody>
      </p:sp>
      <p:sp>
        <p:nvSpPr>
          <p:cNvPr id="410" name="Google Shape;410;p7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72"/>
          <p:cNvSpPr txBox="1"/>
          <p:nvPr/>
        </p:nvSpPr>
        <p:spPr>
          <a:xfrm>
            <a:off x="636450" y="3534800"/>
            <a:ext cx="4136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200">
                <a:solidFill>
                  <a:schemeClr val="dk1"/>
                </a:solidFill>
                <a:latin typeface="DM Sans"/>
                <a:ea typeface="DM Sans"/>
                <a:cs typeface="DM Sans"/>
                <a:sym typeface="DM Sans"/>
              </a:rPr>
              <a:t>Deberás corroborar que tu proyecto cuente con:</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200">
                <a:solidFill>
                  <a:schemeClr val="dk1"/>
                </a:solidFill>
                <a:latin typeface="DM Sans"/>
                <a:ea typeface="DM Sans"/>
                <a:cs typeface="DM Sans"/>
                <a:sym typeface="DM Sans"/>
              </a:rPr>
              <a:t>Componente Navbar.Js</a:t>
            </a: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grpSp>
        <p:nvGrpSpPr>
          <p:cNvPr id="416" name="Google Shape;416;p73"/>
          <p:cNvGrpSpPr/>
          <p:nvPr/>
        </p:nvGrpSpPr>
        <p:grpSpPr>
          <a:xfrm>
            <a:off x="457359" y="468298"/>
            <a:ext cx="431074" cy="431074"/>
            <a:chOff x="7208351" y="2467173"/>
            <a:chExt cx="738900" cy="738900"/>
          </a:xfrm>
        </p:grpSpPr>
        <p:sp>
          <p:nvSpPr>
            <p:cNvPr id="417" name="Google Shape;417;p7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8" name="Google Shape;418;p73"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19" name="Google Shape;419;p73"/>
          <p:cNvSpPr txBox="1"/>
          <p:nvPr/>
        </p:nvSpPr>
        <p:spPr>
          <a:xfrm>
            <a:off x="457350" y="1034325"/>
            <a:ext cx="7310100" cy="1085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Primera </a:t>
            </a:r>
            <a:r>
              <a:rPr b="1" lang="es-419" sz="4000">
                <a:solidFill>
                  <a:schemeClr val="dk1"/>
                </a:solidFill>
                <a:latin typeface="DM Sans"/>
                <a:ea typeface="DM Sans"/>
                <a:cs typeface="DM Sans"/>
                <a:sym typeface="DM Sans"/>
              </a:rPr>
              <a:t>pre- </a:t>
            </a:r>
            <a:r>
              <a:rPr b="1" i="0" lang="es-419" sz="4000" u="none" cap="none" strike="noStrike">
                <a:solidFill>
                  <a:schemeClr val="dk1"/>
                </a:solidFill>
                <a:latin typeface="DM Sans"/>
                <a:ea typeface="DM Sans"/>
                <a:cs typeface="DM Sans"/>
                <a:sym typeface="DM Sans"/>
              </a:rPr>
              <a:t>entrega</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lang="es-419" sz="2500">
                <a:solidFill>
                  <a:schemeClr val="dk1"/>
                </a:solidFill>
                <a:latin typeface="DM Sans"/>
                <a:ea typeface="DM Sans"/>
                <a:cs typeface="DM Sans"/>
                <a:sym typeface="DM Sans"/>
              </a:rPr>
              <a:t>Crea tu landing</a:t>
            </a:r>
            <a:endParaRPr sz="2500">
              <a:solidFill>
                <a:schemeClr val="dk1"/>
              </a:solidFill>
              <a:latin typeface="DM Sans"/>
              <a:ea typeface="DM Sans"/>
              <a:cs typeface="DM Sans"/>
              <a:sym typeface="DM Sans"/>
            </a:endParaRPr>
          </a:p>
        </p:txBody>
      </p:sp>
      <p:pic>
        <p:nvPicPr>
          <p:cNvPr id="420" name="Google Shape;420;p7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21" name="Google Shape;421;p7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22" name="Google Shape;422;p73"/>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80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p:txBody>
      </p:sp>
      <p:sp>
        <p:nvSpPr>
          <p:cNvPr id="423" name="Google Shape;423;p73"/>
          <p:cNvSpPr txBox="1"/>
          <p:nvPr/>
        </p:nvSpPr>
        <p:spPr>
          <a:xfrm>
            <a:off x="457350" y="2459875"/>
            <a:ext cx="4502100" cy="298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419" sz="1200" u="none" cap="none" strike="noStrike">
                <a:solidFill>
                  <a:srgbClr val="000000"/>
                </a:solidFill>
                <a:latin typeface="DM Sans"/>
                <a:ea typeface="DM Sans"/>
                <a:cs typeface="DM Sans"/>
                <a:sym typeface="DM Sans"/>
              </a:rPr>
              <a:t>Consigna.</a:t>
            </a:r>
            <a:endParaRPr b="1" i="0" sz="120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Roboto"/>
              <a:buChar char="✓"/>
            </a:pPr>
            <a:r>
              <a:rPr lang="es-419" sz="1200">
                <a:solidFill>
                  <a:srgbClr val="222222"/>
                </a:solidFill>
                <a:highlight>
                  <a:srgbClr val="FFFFFF"/>
                </a:highlight>
                <a:latin typeface="DM Sans"/>
                <a:ea typeface="DM Sans"/>
                <a:cs typeface="DM Sans"/>
                <a:sym typeface="DM Sans"/>
              </a:rPr>
              <a:t>Crea un componente CartWidget con un ícono y una notificación mostrando un número hardcodeado (fijo). Este servirá luego para indicar la cantidad de elementos que tenemos en el carrito, pero por ahora, mostrará un número hardcodeado (colocado en el código). Ubica este componente (CartWidget) dentro de Navbar.</a:t>
            </a:r>
            <a:r>
              <a:rPr lang="es-419" sz="1200">
                <a:solidFill>
                  <a:schemeClr val="dk1"/>
                </a:solidFill>
                <a:latin typeface="DM Sans"/>
                <a:ea typeface="DM Sans"/>
                <a:cs typeface="DM Sans"/>
                <a:sym typeface="DM Sans"/>
              </a:rPr>
              <a:t>. Agrega algunos estilos con bootstrap/materialize u otro.</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Crea un componente contenedor ItemListContainer.js con una prop greeting, y muestra el mensaje dentro del contenedor con el styling integrado.</a:t>
            </a:r>
            <a:endParaRPr sz="12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b="1" sz="1100">
              <a:solidFill>
                <a:schemeClr val="dk1"/>
              </a:solidFill>
              <a:highlight>
                <a:srgbClr val="FFFF00"/>
              </a:highlight>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424" name="Google Shape;424;p7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73"/>
          <p:cNvSpPr txBox="1"/>
          <p:nvPr/>
        </p:nvSpPr>
        <p:spPr>
          <a:xfrm>
            <a:off x="4769300" y="2538475"/>
            <a:ext cx="3675300" cy="96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419" sz="1200" u="none" cap="none" strike="noStrike">
                <a:solidFill>
                  <a:schemeClr val="dk1"/>
                </a:solidFill>
                <a:latin typeface="DM Sans"/>
                <a:ea typeface="DM Sans"/>
                <a:cs typeface="DM Sans"/>
                <a:sym typeface="DM Sans"/>
              </a:rPr>
              <a:t>Objetivos.</a:t>
            </a:r>
            <a:endParaRPr b="1" i="0" sz="12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t/>
            </a:r>
            <a:endParaRPr b="1" sz="120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a:p>
            <a:pPr indent="-304800" lvl="0" marL="457200" marR="0" rtl="0" algn="l">
              <a:lnSpc>
                <a:spcPct val="100000"/>
              </a:lnSpc>
              <a:spcBef>
                <a:spcPts val="0"/>
              </a:spcBef>
              <a:spcAft>
                <a:spcPts val="0"/>
              </a:spcAft>
              <a:buClr>
                <a:srgbClr val="EA90FF"/>
              </a:buClr>
              <a:buSzPts val="1200"/>
              <a:buFont typeface="DM Sans"/>
              <a:buChar char="✓"/>
            </a:pPr>
            <a:r>
              <a:rPr lang="es-419" sz="1200">
                <a:latin typeface="DM Sans"/>
                <a:ea typeface="DM Sans"/>
                <a:cs typeface="DM Sans"/>
                <a:sym typeface="DM Sans"/>
              </a:rPr>
              <a:t>Crear la landing de tu proyecto.</a:t>
            </a:r>
            <a:endParaRPr sz="1200">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latin typeface="DM Sans"/>
              <a:ea typeface="DM Sans"/>
              <a:cs typeface="DM Sans"/>
              <a:sym typeface="DM Sans"/>
            </a:endParaRPr>
          </a:p>
        </p:txBody>
      </p:sp>
      <p:sp>
        <p:nvSpPr>
          <p:cNvPr id="426" name="Google Shape;426;p73"/>
          <p:cNvSpPr txBox="1"/>
          <p:nvPr/>
        </p:nvSpPr>
        <p:spPr>
          <a:xfrm>
            <a:off x="473075" y="2139200"/>
            <a:ext cx="7971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50"/>
              <a:buFont typeface="Arial"/>
              <a:buNone/>
            </a:pPr>
            <a:r>
              <a:rPr b="1" lang="es-419" sz="1350">
                <a:solidFill>
                  <a:schemeClr val="dk1"/>
                </a:solidFill>
                <a:latin typeface="DM Sans"/>
                <a:ea typeface="DM Sans"/>
                <a:cs typeface="DM Sans"/>
                <a:sym typeface="DM Sans"/>
              </a:rPr>
              <a:t>Formato</a:t>
            </a:r>
            <a:r>
              <a:rPr b="1" i="0" lang="es-419" sz="1350" u="none" cap="none" strike="noStrike">
                <a:solidFill>
                  <a:schemeClr val="dk1"/>
                </a:solidFill>
                <a:latin typeface="DM Sans"/>
                <a:ea typeface="DM Sans"/>
                <a:cs typeface="DM Sans"/>
                <a:sym typeface="DM Sans"/>
              </a:rPr>
              <a:t>: </a:t>
            </a:r>
            <a:r>
              <a:rPr lang="es-419" sz="1200">
                <a:solidFill>
                  <a:schemeClr val="dk1"/>
                </a:solidFill>
                <a:latin typeface="DM Sans"/>
                <a:ea typeface="DM Sans"/>
                <a:cs typeface="DM Sans"/>
                <a:sym typeface="DM Sans"/>
              </a:rPr>
              <a:t>Link al último commit de tu repositorio en Github. Debe tener el nombre </a:t>
            </a:r>
            <a:r>
              <a:rPr lang="es-419" sz="1200">
                <a:solidFill>
                  <a:schemeClr val="dk1"/>
                </a:solidFill>
                <a:highlight>
                  <a:srgbClr val="EAFF6A"/>
                </a:highlight>
                <a:latin typeface="DM Sans"/>
                <a:ea typeface="DM Sans"/>
                <a:cs typeface="DM Sans"/>
                <a:sym typeface="DM Sans"/>
              </a:rPr>
              <a:t>“PreEntrega1+Apellido”</a:t>
            </a:r>
            <a:endParaRPr sz="12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74"/>
          <p:cNvGrpSpPr/>
          <p:nvPr/>
        </p:nvGrpSpPr>
        <p:grpSpPr>
          <a:xfrm>
            <a:off x="457359" y="468298"/>
            <a:ext cx="431074" cy="431074"/>
            <a:chOff x="7208351" y="2467173"/>
            <a:chExt cx="738900" cy="738900"/>
          </a:xfrm>
        </p:grpSpPr>
        <p:sp>
          <p:nvSpPr>
            <p:cNvPr id="432" name="Google Shape;432;p7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3" name="Google Shape;433;p74"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434" name="Google Shape;434;p7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Primera pre-entrega</a:t>
            </a:r>
            <a:endParaRPr b="1" i="0" sz="4000" u="none" cap="none" strike="noStrike">
              <a:solidFill>
                <a:schemeClr val="dk1"/>
              </a:solidFill>
              <a:latin typeface="DM Sans"/>
              <a:ea typeface="DM Sans"/>
              <a:cs typeface="DM Sans"/>
              <a:sym typeface="DM Sans"/>
            </a:endParaRPr>
          </a:p>
        </p:txBody>
      </p:sp>
      <p:pic>
        <p:nvPicPr>
          <p:cNvPr id="435" name="Google Shape;435;p7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36" name="Google Shape;436;p7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437" name="Google Shape;437;p74"/>
          <p:cNvSpPr txBox="1"/>
          <p:nvPr/>
        </p:nvSpPr>
        <p:spPr>
          <a:xfrm>
            <a:off x="612850" y="1953950"/>
            <a:ext cx="4341000" cy="204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419" sz="1200" u="none" cap="none" strike="noStrike">
                <a:solidFill>
                  <a:srgbClr val="000000"/>
                </a:solidFill>
                <a:latin typeface="DM Sans"/>
                <a:ea typeface="DM Sans"/>
                <a:cs typeface="DM Sans"/>
                <a:sym typeface="DM Sans"/>
              </a:rPr>
              <a:t>Se debe entregar.</a:t>
            </a:r>
            <a:endParaRPr b="1" i="0" sz="1200" u="none" cap="none" strike="noStrike">
              <a:solidFill>
                <a:srgbClr val="000000"/>
              </a:solidFill>
              <a:latin typeface="DM Sans"/>
              <a:ea typeface="DM Sans"/>
              <a:cs typeface="DM Sans"/>
              <a:sym typeface="DM Sans"/>
            </a:endParaRPr>
          </a:p>
          <a:p>
            <a:pPr indent="0" lvl="0" marL="0" rtl="0" algn="l">
              <a:spcBef>
                <a:spcPts val="0"/>
              </a:spcBef>
              <a:spcAft>
                <a:spcPts val="0"/>
              </a:spcAft>
              <a:buNone/>
            </a:pPr>
            <a:r>
              <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Crea un componente CartWidget.js que haga rendering de un ícono Cart, e inclúyelo dentro de NavBar.js para que esté visible en todo momento.</a:t>
            </a:r>
            <a:endParaRPr sz="1200">
              <a:solidFill>
                <a:schemeClr val="dk1"/>
              </a:solidFill>
              <a:latin typeface="DM Sans"/>
              <a:ea typeface="DM Sans"/>
              <a:cs typeface="DM Sans"/>
              <a:sym typeface="DM Sans"/>
            </a:endParaRPr>
          </a:p>
          <a:p>
            <a:pPr indent="-298450" lvl="0" marL="457200" rtl="0" algn="l">
              <a:spcBef>
                <a:spcPts val="0"/>
              </a:spcBef>
              <a:spcAft>
                <a:spcPts val="0"/>
              </a:spcAft>
              <a:buClr>
                <a:srgbClr val="EA90FF"/>
              </a:buClr>
              <a:buSzPts val="1100"/>
              <a:buFont typeface="DM Sans"/>
              <a:buChar char="✓"/>
            </a:pPr>
            <a:r>
              <a:rPr lang="es-419" sz="1200">
                <a:solidFill>
                  <a:schemeClr val="dk1"/>
                </a:solidFill>
                <a:latin typeface="DM Sans"/>
                <a:ea typeface="DM Sans"/>
                <a:cs typeface="DM Sans"/>
                <a:sym typeface="DM Sans"/>
              </a:rPr>
              <a:t>Crea un componente ItemListContainer. Impórtalo dentro de App.js, y abajo de NavBar.js.</a:t>
            </a:r>
            <a:r>
              <a:rPr lang="es-419"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999999"/>
              </a:solidFill>
              <a:latin typeface="DM Sans"/>
              <a:ea typeface="DM Sans"/>
              <a:cs typeface="DM Sans"/>
              <a:sym typeface="DM Sans"/>
            </a:endParaRPr>
          </a:p>
        </p:txBody>
      </p:sp>
      <p:sp>
        <p:nvSpPr>
          <p:cNvPr id="438" name="Google Shape;438;p7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4"/>
          <p:cNvSpPr txBox="1"/>
          <p:nvPr/>
        </p:nvSpPr>
        <p:spPr>
          <a:xfrm>
            <a:off x="636450" y="3571575"/>
            <a:ext cx="4057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Deberás corroborar que tu proyecto cuente con:</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latin typeface="DM Sans"/>
                <a:ea typeface="DM Sans"/>
                <a:cs typeface="DM Sans"/>
                <a:sym typeface="DM Sans"/>
              </a:rPr>
              <a:t>Componente Navbar.Js</a:t>
            </a:r>
            <a:endParaRPr sz="1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Resumen</a:t>
            </a:r>
            <a:r>
              <a:rPr b="1" i="0" lang="es-419"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de la clase hoy</a:t>
            </a:r>
            <a:endParaRPr b="0" i="0" sz="4000" u="none" cap="none" strike="noStrike">
              <a:solidFill>
                <a:schemeClr val="lt1"/>
              </a:solidFill>
              <a:latin typeface="DM Sans"/>
              <a:ea typeface="DM Sans"/>
              <a:cs typeface="DM Sans"/>
              <a:sym typeface="DM Sans"/>
            </a:endParaRPr>
          </a:p>
        </p:txBody>
      </p:sp>
      <p:sp>
        <p:nvSpPr>
          <p:cNvPr id="450" name="Google Shape;450;p76"/>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Introducción y tipos de componentes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Children</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419" sz="1350">
                <a:solidFill>
                  <a:schemeClr val="lt1"/>
                </a:solidFill>
                <a:latin typeface="DM Sans"/>
                <a:ea typeface="DM Sans"/>
                <a:cs typeface="DM Sans"/>
                <a:sym typeface="DM Sans"/>
              </a:rPr>
              <a:t>Props</a:t>
            </a:r>
            <a:endParaRPr sz="1350">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rgbClr val="EAFF6A"/>
                </a:solidFill>
                <a:latin typeface="DM Sans"/>
                <a:ea typeface="DM Sans"/>
                <a:cs typeface="DM Sans"/>
                <a:sym typeface="DM Sans"/>
              </a:rPr>
              <a:t>Opina y valora</a:t>
            </a:r>
            <a:r>
              <a:rPr b="1" i="0" lang="es-419"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419"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419" sz="4000" u="none" cap="none" strike="noStrike">
                <a:solidFill>
                  <a:srgbClr val="FFFFFF"/>
                </a:solidFill>
                <a:latin typeface="DM Sans"/>
                <a:ea typeface="DM Sans"/>
                <a:cs typeface="DM Sans"/>
                <a:sym typeface="DM Sans"/>
              </a:rPr>
              <a:t>Muchas gracias</a:t>
            </a:r>
            <a:r>
              <a:rPr b="1" i="0" lang="es-419"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79"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419"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48" name="Google Shape;148;p37"/>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49" name="Google Shape;149;p37"/>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419" sz="1350">
                <a:solidFill>
                  <a:schemeClr val="lt1"/>
                </a:solidFill>
                <a:latin typeface="DM Sans"/>
                <a:ea typeface="DM Sans"/>
                <a:cs typeface="DM Sans"/>
                <a:sym typeface="DM Sans"/>
              </a:rPr>
              <a:t>Comprender </a:t>
            </a:r>
            <a:r>
              <a:rPr lang="es-419" sz="1350">
                <a:solidFill>
                  <a:schemeClr val="lt1"/>
                </a:solidFill>
                <a:latin typeface="DM Sans"/>
                <a:ea typeface="DM Sans"/>
                <a:cs typeface="DM Sans"/>
                <a:sym typeface="DM Sans"/>
              </a:rPr>
              <a:t>qué son los componentes y qué problemas resuelven.</a:t>
            </a:r>
            <a:endParaRPr b="0" i="0" sz="1350" u="none" cap="none" strike="noStrike">
              <a:solidFill>
                <a:schemeClr val="lt1"/>
              </a:solidFill>
              <a:latin typeface="DM Sans"/>
              <a:ea typeface="DM Sans"/>
              <a:cs typeface="DM Sans"/>
              <a:sym typeface="DM Sans"/>
            </a:endParaRPr>
          </a:p>
        </p:txBody>
      </p:sp>
      <p:pic>
        <p:nvPicPr>
          <p:cNvPr id="150" name="Google Shape;150;p37"/>
          <p:cNvPicPr preferRelativeResize="0"/>
          <p:nvPr/>
        </p:nvPicPr>
        <p:blipFill rotWithShape="1">
          <a:blip r:embed="rId3">
            <a:alphaModFix/>
          </a:blip>
          <a:srcRect b="0" l="0" r="0" t="0"/>
          <a:stretch/>
        </p:blipFill>
        <p:spPr>
          <a:xfrm>
            <a:off x="2172138" y="2376113"/>
            <a:ext cx="196975" cy="196975"/>
          </a:xfrm>
          <a:prstGeom prst="rect">
            <a:avLst/>
          </a:prstGeom>
          <a:noFill/>
          <a:ln>
            <a:noFill/>
          </a:ln>
        </p:spPr>
      </p:pic>
      <p:sp>
        <p:nvSpPr>
          <p:cNvPr id="151" name="Google Shape;151;p37"/>
          <p:cNvSpPr txBox="1"/>
          <p:nvPr/>
        </p:nvSpPr>
        <p:spPr>
          <a:xfrm>
            <a:off x="2690561" y="22490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419" sz="1350">
                <a:solidFill>
                  <a:schemeClr val="lt1"/>
                </a:solidFill>
                <a:latin typeface="DM Sans"/>
                <a:ea typeface="DM Sans"/>
                <a:cs typeface="DM Sans"/>
                <a:sym typeface="DM Sans"/>
              </a:rPr>
              <a:t>Conocer </a:t>
            </a:r>
            <a:r>
              <a:rPr lang="es-419" sz="1350">
                <a:solidFill>
                  <a:schemeClr val="lt1"/>
                </a:solidFill>
                <a:latin typeface="DM Sans"/>
                <a:ea typeface="DM Sans"/>
                <a:cs typeface="DM Sans"/>
                <a:sym typeface="DM Sans"/>
              </a:rPr>
              <a:t>los tipos de componentes.</a:t>
            </a:r>
            <a:endParaRPr b="0" i="0" sz="1350" u="none" cap="none" strike="noStrike">
              <a:solidFill>
                <a:schemeClr val="lt1"/>
              </a:solidFill>
              <a:latin typeface="DM Sans"/>
              <a:ea typeface="DM Sans"/>
              <a:cs typeface="DM Sans"/>
              <a:sym typeface="DM Sans"/>
            </a:endParaRPr>
          </a:p>
        </p:txBody>
      </p:sp>
      <p:pic>
        <p:nvPicPr>
          <p:cNvPr id="152" name="Google Shape;152;p37"/>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153" name="Google Shape;153;p37"/>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419" sz="1350">
                <a:solidFill>
                  <a:schemeClr val="lt1"/>
                </a:solidFill>
                <a:latin typeface="DM Sans"/>
                <a:ea typeface="DM Sans"/>
                <a:cs typeface="DM Sans"/>
                <a:sym typeface="DM Sans"/>
              </a:rPr>
              <a:t> Implementar</a:t>
            </a:r>
            <a:r>
              <a:rPr lang="es-419" sz="1350">
                <a:solidFill>
                  <a:schemeClr val="lt1"/>
                </a:solidFill>
                <a:latin typeface="DM Sans"/>
                <a:ea typeface="DM Sans"/>
                <a:cs typeface="DM Sans"/>
                <a:sym typeface="DM Sans"/>
              </a:rPr>
              <a:t> los componentes vistos.</a:t>
            </a:r>
            <a:endParaRPr b="0" i="0" sz="1350" u="none" cap="none" strike="noStrike">
              <a:solidFill>
                <a:schemeClr val="lt1"/>
              </a:solidFill>
              <a:latin typeface="DM Sans"/>
              <a:ea typeface="DM Sans"/>
              <a:cs typeface="DM Sans"/>
              <a:sym typeface="DM Sans"/>
            </a:endParaRPr>
          </a:p>
        </p:txBody>
      </p:sp>
      <p:cxnSp>
        <p:nvCxnSpPr>
          <p:cNvPr id="154" name="Google Shape;154;p37"/>
          <p:cNvCxnSpPr>
            <a:stCxn id="148" idx="2"/>
            <a:endCxn id="150" idx="0"/>
          </p:cNvCxnSpPr>
          <p:nvPr/>
        </p:nvCxnSpPr>
        <p:spPr>
          <a:xfrm flipH="1" rot="-5400000">
            <a:off x="1954275" y="2058938"/>
            <a:ext cx="633900" cy="600"/>
          </a:xfrm>
          <a:prstGeom prst="bentConnector3">
            <a:avLst>
              <a:gd fmla="val 49994" name="adj1"/>
            </a:avLst>
          </a:prstGeom>
          <a:noFill/>
          <a:ln cap="flat" cmpd="sng" w="9525">
            <a:solidFill>
              <a:srgbClr val="EAFF6A"/>
            </a:solidFill>
            <a:prstDash val="solid"/>
            <a:round/>
            <a:headEnd len="sm" w="sm" type="none"/>
            <a:tailEnd len="sm" w="sm" type="none"/>
          </a:ln>
        </p:spPr>
      </p:cxnSp>
      <p:cxnSp>
        <p:nvCxnSpPr>
          <p:cNvPr id="155" name="Google Shape;155;p37"/>
          <p:cNvCxnSpPr>
            <a:stCxn id="150" idx="2"/>
            <a:endCxn id="152" idx="0"/>
          </p:cNvCxnSpPr>
          <p:nvPr/>
        </p:nvCxnSpPr>
        <p:spPr>
          <a:xfrm flipH="1" rot="-5400000">
            <a:off x="2052525" y="2791188"/>
            <a:ext cx="436800" cy="600"/>
          </a:xfrm>
          <a:prstGeom prst="bentConnector3">
            <a:avLst>
              <a:gd fmla="val 50006"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CLASE N°</a:t>
            </a:r>
            <a:r>
              <a:rPr lang="es-419" sz="1600">
                <a:solidFill>
                  <a:schemeClr val="dk1"/>
                </a:solidFill>
                <a:latin typeface="DM Sans"/>
                <a:ea typeface="DM Sans"/>
                <a:cs typeface="DM Sans"/>
                <a:sym typeface="DM Sans"/>
              </a:rPr>
              <a:t>03</a:t>
            </a:r>
            <a:endParaRPr b="0" i="0" sz="1400" u="none" cap="none" strike="noStrike">
              <a:solidFill>
                <a:srgbClr val="000000"/>
              </a:solidFill>
              <a:latin typeface="DM Sans"/>
              <a:ea typeface="DM Sans"/>
              <a:cs typeface="DM Sans"/>
              <a:sym typeface="DM Sans"/>
            </a:endParaRPr>
          </a:p>
        </p:txBody>
      </p:sp>
      <p:sp>
        <p:nvSpPr>
          <p:cNvPr id="161" name="Google Shape;161;p3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162" name="Google Shape;162;p38"/>
          <p:cNvSpPr txBox="1"/>
          <p:nvPr/>
        </p:nvSpPr>
        <p:spPr>
          <a:xfrm>
            <a:off x="465275" y="1788450"/>
            <a:ext cx="3834600" cy="3260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Sugar Syntax:</a:t>
            </a:r>
            <a:r>
              <a:rPr lang="es-419" sz="1350">
                <a:solidFill>
                  <a:schemeClr val="dk1"/>
                </a:solidFill>
                <a:latin typeface="DM Sans"/>
                <a:ea typeface="DM Sans"/>
                <a:cs typeface="DM Sans"/>
                <a:sym typeface="DM Sans"/>
              </a:rPr>
              <a:t> refiere a la sintaxis agregada a un lenguaje de programación con el objetivo de hacer más fácil y eficiente su utilización. Favorece su escritura, lectura y comprensión.</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Webpack:</a:t>
            </a:r>
            <a:r>
              <a:rPr lang="es-419" sz="1350">
                <a:solidFill>
                  <a:schemeClr val="dk1"/>
                </a:solidFill>
                <a:latin typeface="DM Sans"/>
                <a:ea typeface="DM Sans"/>
                <a:cs typeface="DM Sans"/>
                <a:sym typeface="DM Sans"/>
              </a:rPr>
              <a:t> es un module bundler o empaquetador de módulos.</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Eject:</a:t>
            </a:r>
            <a:r>
              <a:rPr lang="es-419" sz="1350">
                <a:solidFill>
                  <a:schemeClr val="dk1"/>
                </a:solidFill>
                <a:latin typeface="DM Sans"/>
                <a:ea typeface="DM Sans"/>
                <a:cs typeface="DM Sans"/>
                <a:sym typeface="DM Sans"/>
              </a:rPr>
              <a:t> es una acción permanente, que permite tener un control más específico del bundling, a costa de que de ahora en adelante tendremos que encargarnos de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p:txBody>
      </p:sp>
      <p:sp>
        <p:nvSpPr>
          <p:cNvPr id="163" name="Google Shape;163;p38"/>
          <p:cNvSpPr txBox="1"/>
          <p:nvPr/>
        </p:nvSpPr>
        <p:spPr>
          <a:xfrm>
            <a:off x="4519500" y="1788450"/>
            <a:ext cx="3834600" cy="254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Transpiling:</a:t>
            </a:r>
            <a:r>
              <a:rPr lang="es-419" sz="1350">
                <a:solidFill>
                  <a:schemeClr val="dk1"/>
                </a:solidFill>
                <a:latin typeface="DM Sans"/>
                <a:ea typeface="DM Sans"/>
                <a:cs typeface="DM Sans"/>
                <a:sym typeface="DM Sans"/>
              </a:rPr>
              <a:t> es el proceso de convertir código escrito en un lenguaje, a su representación en otro lenguaje.</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JSX: </a:t>
            </a:r>
            <a:r>
              <a:rPr lang="es-419" sz="1350">
                <a:solidFill>
                  <a:schemeClr val="dk1"/>
                </a:solidFill>
                <a:latin typeface="DM Sans"/>
                <a:ea typeface="DM Sans"/>
                <a:cs typeface="DM Sans"/>
                <a:sym typeface="DM Sans"/>
              </a:rPr>
              <a:t>es una extensión de sintaxis de Javascript que se parece a HTML. Oficialmente, es una extensión que permite hacer llamadas a funciones y a construcción de objetos. No es ni una cadena de caracteres, ni HTML.</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170" name="Google Shape;170;p39"/>
          <p:cNvSpPr/>
          <p:nvPr/>
        </p:nvSpPr>
        <p:spPr>
          <a:xfrm>
            <a:off x="5624106" y="212331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419" sz="1200">
                <a:solidFill>
                  <a:srgbClr val="222222"/>
                </a:solidFill>
                <a:latin typeface="DM Sans"/>
                <a:ea typeface="DM Sans"/>
                <a:cs typeface="DM Sans"/>
                <a:sym typeface="DM Sans"/>
              </a:rPr>
              <a:t>Props</a:t>
            </a:r>
            <a:endParaRPr b="0" i="0" sz="1200" u="none" cap="none" strike="noStrike">
              <a:solidFill>
                <a:srgbClr val="222222"/>
              </a:solidFill>
              <a:latin typeface="DM Sans"/>
              <a:ea typeface="DM Sans"/>
              <a:cs typeface="DM Sans"/>
              <a:sym typeface="DM Sans"/>
            </a:endParaRPr>
          </a:p>
        </p:txBody>
      </p:sp>
      <p:sp>
        <p:nvSpPr>
          <p:cNvPr id="171" name="Google Shape;171;p39"/>
          <p:cNvSpPr/>
          <p:nvPr/>
        </p:nvSpPr>
        <p:spPr>
          <a:xfrm>
            <a:off x="1902000" y="212330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419" sz="1200">
                <a:solidFill>
                  <a:srgbClr val="FFFFFF"/>
                </a:solidFill>
                <a:latin typeface="DM Sans"/>
                <a:ea typeface="DM Sans"/>
                <a:cs typeface="DM Sans"/>
                <a:sym typeface="DM Sans"/>
              </a:rPr>
              <a:t>Componentes I: Introducción</a:t>
            </a:r>
            <a:endParaRPr b="0" i="0" sz="1200" u="none" cap="none" strike="noStrike">
              <a:solidFill>
                <a:srgbClr val="FFFFFF"/>
              </a:solidFill>
              <a:latin typeface="DM Sans"/>
              <a:ea typeface="DM Sans"/>
              <a:cs typeface="DM Sans"/>
              <a:sym typeface="DM Sans"/>
            </a:endParaRPr>
          </a:p>
        </p:txBody>
      </p:sp>
      <p:sp>
        <p:nvSpPr>
          <p:cNvPr id="172" name="Google Shape;172;p39"/>
          <p:cNvSpPr/>
          <p:nvPr/>
        </p:nvSpPr>
        <p:spPr>
          <a:xfrm>
            <a:off x="5624106" y="1416600"/>
            <a:ext cx="1596900" cy="58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419" sz="1200">
                <a:solidFill>
                  <a:schemeClr val="dk1"/>
                </a:solidFill>
                <a:latin typeface="DM Sans"/>
                <a:ea typeface="DM Sans"/>
                <a:cs typeface="DM Sans"/>
                <a:sym typeface="DM Sans"/>
              </a:rPr>
              <a:t>Componentes</a:t>
            </a:r>
            <a:endParaRPr b="0" i="0" sz="1200" u="none" cap="none" strike="noStrike">
              <a:solidFill>
                <a:schemeClr val="dk1"/>
              </a:solidFill>
              <a:latin typeface="DM Sans"/>
              <a:ea typeface="DM Sans"/>
              <a:cs typeface="DM Sans"/>
              <a:sym typeface="DM Sans"/>
            </a:endParaRPr>
          </a:p>
        </p:txBody>
      </p:sp>
      <p:sp>
        <p:nvSpPr>
          <p:cNvPr id="173" name="Google Shape;173;p39"/>
          <p:cNvSpPr/>
          <p:nvPr/>
        </p:nvSpPr>
        <p:spPr>
          <a:xfrm>
            <a:off x="5624106" y="283002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419" sz="1200">
                <a:solidFill>
                  <a:srgbClr val="222222"/>
                </a:solidFill>
                <a:latin typeface="DM Sans"/>
                <a:ea typeface="DM Sans"/>
                <a:cs typeface="DM Sans"/>
                <a:sym typeface="DM Sans"/>
              </a:rPr>
              <a:t>Estados</a:t>
            </a:r>
            <a:endParaRPr b="0" i="0" sz="1200" u="none" cap="none" strike="noStrike">
              <a:solidFill>
                <a:srgbClr val="222222"/>
              </a:solidFill>
              <a:latin typeface="DM Sans"/>
              <a:ea typeface="DM Sans"/>
              <a:cs typeface="DM Sans"/>
              <a:sym typeface="DM Sans"/>
            </a:endParaRPr>
          </a:p>
        </p:txBody>
      </p:sp>
      <p:cxnSp>
        <p:nvCxnSpPr>
          <p:cNvPr id="174" name="Google Shape;174;p39"/>
          <p:cNvCxnSpPr>
            <a:stCxn id="171" idx="3"/>
            <a:endCxn id="172" idx="1"/>
          </p:cNvCxnSpPr>
          <p:nvPr/>
        </p:nvCxnSpPr>
        <p:spPr>
          <a:xfrm flipH="1" rot="10800000">
            <a:off x="3301200" y="1706609"/>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175" name="Google Shape;175;p39"/>
          <p:cNvCxnSpPr>
            <a:stCxn id="171" idx="3"/>
            <a:endCxn id="170" idx="1"/>
          </p:cNvCxnSpPr>
          <p:nvPr/>
        </p:nvCxnSpPr>
        <p:spPr>
          <a:xfrm>
            <a:off x="3301200" y="2413409"/>
            <a:ext cx="2322900" cy="6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176" name="Google Shape;176;p39"/>
          <p:cNvCxnSpPr>
            <a:stCxn id="171" idx="3"/>
            <a:endCxn id="173" idx="1"/>
          </p:cNvCxnSpPr>
          <p:nvPr/>
        </p:nvCxnSpPr>
        <p:spPr>
          <a:xfrm>
            <a:off x="3301200" y="2413409"/>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pic>
        <p:nvPicPr>
          <p:cNvPr id="177" name="Google Shape;177;p39"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cxnSp>
        <p:nvCxnSpPr>
          <p:cNvPr id="178" name="Google Shape;178;p39"/>
          <p:cNvCxnSpPr>
            <a:endCxn id="179" idx="1"/>
          </p:cNvCxnSpPr>
          <p:nvPr/>
        </p:nvCxnSpPr>
        <p:spPr>
          <a:xfrm>
            <a:off x="3280206" y="2413497"/>
            <a:ext cx="2364900" cy="1419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9" name="Google Shape;179;p39"/>
          <p:cNvSpPr/>
          <p:nvPr/>
        </p:nvSpPr>
        <p:spPr>
          <a:xfrm>
            <a:off x="5645106" y="354329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419" sz="1200">
                <a:solidFill>
                  <a:srgbClr val="222222"/>
                </a:solidFill>
                <a:latin typeface="DM Sans"/>
                <a:ea typeface="DM Sans"/>
                <a:cs typeface="DM Sans"/>
                <a:sym typeface="DM Sans"/>
              </a:rPr>
              <a:t>Patrones</a:t>
            </a:r>
            <a:endParaRPr b="0" i="0" sz="1200" u="none" cap="none" strike="noStrike">
              <a:solidFill>
                <a:srgbClr val="222222"/>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accent6"/>
                </a:solidFill>
                <a:latin typeface="DM Sans"/>
                <a:ea typeface="DM Sans"/>
                <a:cs typeface="DM Sans"/>
                <a:sym typeface="DM Sans"/>
              </a:rPr>
              <a:t>Componentes I: </a:t>
            </a:r>
            <a:r>
              <a:rPr b="1" lang="es-419" sz="4000">
                <a:solidFill>
                  <a:schemeClr val="lt1"/>
                </a:solidFill>
                <a:latin typeface="DM Sans"/>
                <a:ea typeface="DM Sans"/>
                <a:cs typeface="DM Sans"/>
                <a:sym typeface="DM Sans"/>
              </a:rPr>
              <a:t>Introducción</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1"/>
          <p:cNvSpPr txBox="1"/>
          <p:nvPr/>
        </p:nvSpPr>
        <p:spPr>
          <a:xfrm>
            <a:off x="473350" y="1908175"/>
            <a:ext cx="3834600" cy="189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Es un conjunto de elementos que cumplen una función específica en la interfaz de usuario.</a:t>
            </a:r>
            <a:endParaRPr sz="1350">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Se utilizan para construir la jerarquía de todos esos elementos. Cada componente puede contener otros componentes como hijos.</a:t>
            </a:r>
            <a:endParaRPr sz="1350">
              <a:solidFill>
                <a:schemeClr val="dk1"/>
              </a:solidFill>
              <a:latin typeface="DM Sans"/>
              <a:ea typeface="DM Sans"/>
              <a:cs typeface="DM Sans"/>
              <a:sym typeface="DM Sans"/>
            </a:endParaRPr>
          </a:p>
          <a:p>
            <a:pPr indent="0" lvl="0" marL="0" marR="0" rtl="0" algn="l">
              <a:lnSpc>
                <a:spcPct val="100000"/>
              </a:lnSpc>
              <a:spcBef>
                <a:spcPts val="1000"/>
              </a:spcBef>
              <a:spcAft>
                <a:spcPts val="1000"/>
              </a:spcAft>
              <a:buClr>
                <a:schemeClr val="dk1"/>
              </a:buClr>
              <a:buSzPts val="1100"/>
              <a:buFont typeface="Arial"/>
              <a:buNone/>
            </a:pPr>
            <a:r>
              <a:t/>
            </a:r>
            <a:endParaRPr sz="1350">
              <a:latin typeface="DM Sans"/>
              <a:ea typeface="DM Sans"/>
              <a:cs typeface="DM Sans"/>
              <a:sym typeface="DM Sans"/>
            </a:endParaRPr>
          </a:p>
        </p:txBody>
      </p:sp>
      <p:sp>
        <p:nvSpPr>
          <p:cNvPr id="190" name="Google Shape;190;p4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latin typeface="DM Sans"/>
                <a:ea typeface="DM Sans"/>
                <a:cs typeface="DM Sans"/>
                <a:sym typeface="DM Sans"/>
              </a:rPr>
              <a:t>¿Qué es un </a:t>
            </a:r>
            <a:endParaRPr b="1" sz="4000">
              <a:latin typeface="DM Sans"/>
              <a:ea typeface="DM Sans"/>
              <a:cs typeface="DM Sans"/>
              <a:sym typeface="DM Sans"/>
            </a:endParaRPr>
          </a:p>
          <a:p>
            <a:pPr indent="0" lvl="0" marL="0" rtl="0" algn="l">
              <a:lnSpc>
                <a:spcPct val="90000"/>
              </a:lnSpc>
              <a:spcBef>
                <a:spcPts val="0"/>
              </a:spcBef>
              <a:spcAft>
                <a:spcPts val="0"/>
              </a:spcAft>
              <a:buNone/>
            </a:pPr>
            <a:r>
              <a:rPr b="1" lang="es-419" sz="4000">
                <a:latin typeface="DM Sans"/>
                <a:ea typeface="DM Sans"/>
                <a:cs typeface="DM Sans"/>
                <a:sym typeface="DM Sans"/>
              </a:rPr>
              <a:t>componente?</a:t>
            </a:r>
            <a:endParaRPr b="1" sz="4000">
              <a:solidFill>
                <a:srgbClr val="000000"/>
              </a:solidFill>
              <a:latin typeface="DM Sans"/>
              <a:ea typeface="DM Sans"/>
              <a:cs typeface="DM Sans"/>
              <a:sym typeface="DM Sans"/>
            </a:endParaRPr>
          </a:p>
        </p:txBody>
      </p:sp>
      <p:pic>
        <p:nvPicPr>
          <p:cNvPr id="191" name="Google Shape;191;p41"/>
          <p:cNvPicPr preferRelativeResize="0"/>
          <p:nvPr/>
        </p:nvPicPr>
        <p:blipFill>
          <a:blip r:embed="rId3">
            <a:alphaModFix/>
          </a:blip>
          <a:stretch>
            <a:fillRect/>
          </a:stretch>
        </p:blipFill>
        <p:spPr>
          <a:xfrm>
            <a:off x="4830600" y="1801275"/>
            <a:ext cx="3783850" cy="210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